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221C"/>
    <a:srgbClr val="029064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D50C24-09B4-4A89-9A98-F5A6C109E91E}" v="9" dt="2023-11-14T16:25:52.3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7479C1-383C-B44F-8D87-3BC2377D6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D816AC-BA01-C7F8-E90F-6CAEB6079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705246-72D0-CB80-D82D-0B4E7FD7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BC0D52-A578-88AF-0894-C37E6081B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7DA3BE-A8FA-255E-5025-BA164827E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11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3FD201-FB47-4C60-2B8F-F8FB11E5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5E7767-07B7-50CD-15D4-40B846853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AC300F-0236-5905-E7E7-868B170D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50B9C6-0C21-8F71-8690-8572F44F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E5F8BB-5CBB-6D70-6EB4-342838E1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83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09E589-1D98-6263-2EF7-025BBCFA16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01E4381-EE46-A7B2-D287-B8B2D542A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B47119-4397-BF17-FD78-8A1C3E1F6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6D875-D924-C2DC-8E06-16CF5E06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B92B01-5C95-8384-789A-C37CC3F2F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55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9EFFEF-B286-849D-0BA6-5122A2860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EC7AF8-1824-D132-8E53-BEF32FBDE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9E03C0-8491-0C28-9F63-D7F79E9D6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CA56BF-60BC-8D71-7F32-A4F64280A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57D1AF-DBCB-85FC-BABD-504894B5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7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BC9AB8-8B2A-746F-9299-B9388CAD8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C59F91-3EB7-F9CC-8597-F49DA9E93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74A878-F1F1-F50D-8C34-1FDA5CA0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24443A-FE04-4204-A9B5-0DB60290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F92C94-917A-8D84-6A19-5502F61E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23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9B01CF-7FDF-3A25-2FF3-1D870946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5F3C7-D382-E1FC-AC69-C5AE033B7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FD92750-05F7-F733-D524-13F514716A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E34BBB-B327-E5C5-DBE1-371FA1E2F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22177C-E1A8-E3AD-B983-1E9BFDFC4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AA6FE2-030D-F46A-C873-73215CF2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66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C4987C-B75E-12E2-1FE6-C329BA49F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BBBB92-1520-950F-9E20-9BD2838C6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21D675-9D3A-C774-95F6-6A1DD765A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025CFAB-EAE7-D0C2-D9EC-FFC9633A7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4C2B0A9-E281-C55C-6E43-8A38D13CB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D59F6B-DC19-43A5-DAD0-AC1E474F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2C868E8-473B-5FA9-EDEB-96B48DA65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F6422DF-040F-502F-AA89-D1B1CDD2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546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14C91F-86F2-F901-2785-C041BA47A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416A300-F74D-A70C-45A8-2F5F94A0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10A045-3B58-6BCD-0A39-FF78F22F8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465731C-7177-3D36-3283-11705F5C9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491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C863EDD-125E-3EEF-1A9E-CF18490D1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B3679C-368C-6E51-CE86-60C449151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D5B18DA-108B-EB9C-E04C-A120D1E8E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22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09B47B-44A5-43C5-D71A-934D7A29B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6683F6-6003-47E0-4721-13AC201B5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7619DB-E664-CA84-0181-06AB9AFCD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036D65-EEB7-4A82-1AAA-9ECD116E8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A95F5C-E0C5-35C0-52D2-3B64D525D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4A6C4D-9A19-45D1-82F9-41B4D5850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32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231C3C-1350-AC1E-CDC4-688F5BDEA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63F4C8-3F37-8369-A2F5-E3484A1F0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178AAE-2591-FB62-94D5-34B3CC9B1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7844BF-ECE0-3899-19B3-D3403AD57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5F2E94-927B-E1B3-36A4-14B66C840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EEE73C-53C1-25A3-A55F-93E5FD63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12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989EA80-74FA-F7C3-BCDE-1475B88B3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DA9A4C-99C7-0708-9912-30DD025EAE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96B70A-946F-CB6D-55C0-9967F4AC6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0E85-38EE-47FF-8824-8AFD6CF5D8BC}" type="datetimeFigureOut">
              <a:rPr lang="fr-FR" smtClean="0"/>
              <a:t>14/11/2023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C4E369-3EE0-2400-6337-F8D1D2F79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2DFE01-CDE1-860E-C2F7-4632C0A65E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5BAA3-AD6C-4529-8CCC-D571A036D59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31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96"/>
            <a:ext cx="12192000" cy="687354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6BB30174-3863-B5F1-8CCE-C70F3092D0F3}"/>
                </a:ext>
              </a:extLst>
            </p:cNvPr>
            <p:cNvSpPr/>
            <p:nvPr/>
          </p:nvSpPr>
          <p:spPr>
            <a:xfrm rot="16814401">
              <a:off x="6772969" y="1692579"/>
              <a:ext cx="61737" cy="61737"/>
            </a:xfrm>
            <a:custGeom>
              <a:avLst/>
              <a:gdLst>
                <a:gd name="connsiteX0" fmla="*/ 66764 w 66764"/>
                <a:gd name="connsiteY0" fmla="*/ 33382 h 66764"/>
                <a:gd name="connsiteX1" fmla="*/ 33382 w 66764"/>
                <a:gd name="connsiteY1" fmla="*/ 66764 h 66764"/>
                <a:gd name="connsiteX2" fmla="*/ 0 w 66764"/>
                <a:gd name="connsiteY2" fmla="*/ 33382 h 66764"/>
                <a:gd name="connsiteX3" fmla="*/ 33382 w 66764"/>
                <a:gd name="connsiteY3" fmla="*/ 0 h 66764"/>
                <a:gd name="connsiteX4" fmla="*/ 66764 w 66764"/>
                <a:gd name="connsiteY4" fmla="*/ 33382 h 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764" h="66764">
                  <a:moveTo>
                    <a:pt x="66764" y="33382"/>
                  </a:moveTo>
                  <a:cubicBezTo>
                    <a:pt x="66764" y="51819"/>
                    <a:pt x="51819" y="66764"/>
                    <a:pt x="33382" y="66764"/>
                  </a:cubicBezTo>
                  <a:cubicBezTo>
                    <a:pt x="14946" y="66764"/>
                    <a:pt x="0" y="51819"/>
                    <a:pt x="0" y="33382"/>
                  </a:cubicBezTo>
                  <a:cubicBezTo>
                    <a:pt x="0" y="14946"/>
                    <a:pt x="14946" y="0"/>
                    <a:pt x="33382" y="0"/>
                  </a:cubicBezTo>
                  <a:cubicBezTo>
                    <a:pt x="51819" y="0"/>
                    <a:pt x="66764" y="14946"/>
                    <a:pt x="66764" y="33382"/>
                  </a:cubicBezTo>
                  <a:close/>
                </a:path>
              </a:pathLst>
            </a:custGeom>
            <a:solidFill>
              <a:srgbClr val="C2B59B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295634" y="2231026"/>
            <a:ext cx="11746564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Directive sur les émissions industrielles (IED) ne devait concerner que l’industrie, 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pourtant dans son champ, on est passé : 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à </a:t>
            </a:r>
            <a:r>
              <a:rPr lang="fr-FR" sz="32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30 000 exploitations</a:t>
            </a:r>
            <a:r>
              <a:rPr lang="fr-FR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bovines familiales françaises,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</a:t>
            </a:r>
            <a:r>
              <a:rPr lang="fr-FR" sz="32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18</a:t>
            </a:r>
            <a:r>
              <a:rPr lang="fr-FR" sz="3200" b="1" dirty="0">
                <a:solidFill>
                  <a:schemeClr val="bg1"/>
                </a:solidFill>
                <a:effectLst/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% à 72 %</a:t>
            </a:r>
            <a:r>
              <a:rPr lang="fr-FR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pour les élevages avicoles 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Calibri" panose="020F0502020204030204" pitchFamily="34" charset="0"/>
              </a:rPr>
              <a:t>et de </a:t>
            </a:r>
            <a:r>
              <a:rPr lang="fr-FR" sz="3200" b="1" dirty="0">
                <a:solidFill>
                  <a:schemeClr val="bg1"/>
                </a:solidFill>
                <a:effectLst/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7% à 93 %</a:t>
            </a:r>
            <a:r>
              <a:rPr lang="fr-FR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pour les élevages porcins !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400" y="489567"/>
            <a:ext cx="8554892" cy="122809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935355">
              <a:lnSpc>
                <a:spcPct val="114999"/>
              </a:lnSpc>
              <a:spcBef>
                <a:spcPts val="350"/>
              </a:spcBef>
            </a:pPr>
            <a:r>
              <a:rPr lang="fr-FR" sz="32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Directive européenne IED: </a:t>
            </a:r>
          </a:p>
          <a:p>
            <a:pPr marR="935355">
              <a:lnSpc>
                <a:spcPct val="114999"/>
              </a:lnSpc>
              <a:spcBef>
                <a:spcPts val="350"/>
              </a:spcBef>
            </a:pPr>
            <a:r>
              <a:rPr lang="fr-FR" sz="32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nos élevages ne sont pas industriels !</a:t>
            </a:r>
            <a:endParaRPr lang="fr-FR" sz="3200" b="1" kern="0" noProof="1">
              <a:solidFill>
                <a:srgbClr val="029064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35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>
            <a:off x="1456695" y="6204226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350923" y="6311795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AB221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AB221C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 rot="5400000">
            <a:off x="145650" y="775069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423220" y="4698901"/>
            <a:ext cx="11709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L’ajout de règles inadaptées revient à signer la fin de l’élevage français !</a:t>
            </a:r>
            <a:endParaRPr lang="fr-FR" sz="28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31FE10-D0FF-526A-9F29-835DFF1804A6}"/>
              </a:ext>
            </a:extLst>
          </p:cNvPr>
          <p:cNvSpPr/>
          <p:nvPr/>
        </p:nvSpPr>
        <p:spPr>
          <a:xfrm>
            <a:off x="11297674" y="6532563"/>
            <a:ext cx="648011" cy="208321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4CC0E-91B0-870D-497B-5F335A2D3EFE}"/>
              </a:ext>
            </a:extLst>
          </p:cNvPr>
          <p:cNvSpPr/>
          <p:nvPr/>
        </p:nvSpPr>
        <p:spPr>
          <a:xfrm>
            <a:off x="10557003" y="6566489"/>
            <a:ext cx="576835" cy="207268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8F292189-74A2-C768-87AD-88FCF5E9A57A}"/>
              </a:ext>
            </a:extLst>
          </p:cNvPr>
          <p:cNvGrpSpPr/>
          <p:nvPr/>
        </p:nvGrpSpPr>
        <p:grpSpPr>
          <a:xfrm>
            <a:off x="10594811" y="6262909"/>
            <a:ext cx="1333826" cy="542686"/>
            <a:chOff x="4627640" y="9108333"/>
            <a:chExt cx="4968325" cy="2021435"/>
          </a:xfrm>
        </p:grpSpPr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4F4D6973-0F65-A91B-B3BC-5E8B4E50F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27640" y="9167991"/>
              <a:ext cx="1869202" cy="1869203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C5EB4DAB-EA06-392D-E1E1-282209FB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9478C87E-EE6D-4559-150D-F452816192D6}"/>
              </a:ext>
            </a:extLst>
          </p:cNvPr>
          <p:cNvSpPr txBox="1"/>
          <p:nvPr/>
        </p:nvSpPr>
        <p:spPr>
          <a:xfrm>
            <a:off x="8074959" y="1618620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AFBE5A1F-5E11-6079-465E-D60AB742430B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70506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96"/>
            <a:ext cx="12192000" cy="687354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300496" y="2340091"/>
            <a:ext cx="11746564" cy="1647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1 an </a:t>
            </a:r>
            <a:r>
              <a:rPr lang="fr-FR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travail et toujours rien ! Depuis septembre 2022 et l’annonce d’un PLOAA, après des mois de travail des acteurs du monde agricole et des compromis connus depuis </a:t>
            </a: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Juin 2023</a:t>
            </a:r>
            <a:r>
              <a:rPr lang="fr-FR" sz="26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nous avons un pacte et un projet de loi qui n’avancent pas !</a:t>
            </a:r>
            <a:endParaRPr lang="fr-FR" sz="2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400" y="489567"/>
            <a:ext cx="8363022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3500" b="1" kern="0" dirty="0">
                <a:solidFill>
                  <a:srgbClr val="AB221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Loi d’Orientation d’Avenir Agricoles : on en est où ?!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77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 rot="5400000">
            <a:off x="150512" y="753481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262435" y="6330851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029064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029064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>
            <a:off x="1467294" y="6224646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2319067" y="4062769"/>
            <a:ext cx="77385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y a urgence ! La moitié de nos agriculteurs à la retraite dans 5 ans!</a:t>
            </a:r>
            <a:endParaRPr lang="fr-FR" sz="40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A5DA2-5901-93E9-51F0-9F068F9483EC}"/>
              </a:ext>
            </a:extLst>
          </p:cNvPr>
          <p:cNvSpPr/>
          <p:nvPr/>
        </p:nvSpPr>
        <p:spPr>
          <a:xfrm>
            <a:off x="11306075" y="6603211"/>
            <a:ext cx="648011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26EF8-73B6-87CF-6E8C-09E4538C4C8D}"/>
              </a:ext>
            </a:extLst>
          </p:cNvPr>
          <p:cNvSpPr/>
          <p:nvPr/>
        </p:nvSpPr>
        <p:spPr>
          <a:xfrm>
            <a:off x="10576454" y="6608066"/>
            <a:ext cx="576835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84DFA542-E495-AAD6-03C1-E2B2E063D820}"/>
              </a:ext>
            </a:extLst>
          </p:cNvPr>
          <p:cNvGrpSpPr/>
          <p:nvPr/>
        </p:nvGrpSpPr>
        <p:grpSpPr>
          <a:xfrm>
            <a:off x="10589648" y="6237860"/>
            <a:ext cx="1350637" cy="551793"/>
            <a:chOff x="4565021" y="9074410"/>
            <a:chExt cx="5030944" cy="2055358"/>
          </a:xfrm>
        </p:grpSpPr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7706349-9280-0F7D-FAA8-205C9FD32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65021" y="9074410"/>
              <a:ext cx="2009682" cy="2009684"/>
            </a:xfrm>
            <a:prstGeom prst="rect">
              <a:avLst/>
            </a:prstGeom>
          </p:spPr>
        </p:pic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16A70856-90F2-08DB-6550-AE23611DA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EA04CFBB-562B-F4B8-A20B-AD641138C1A7}"/>
              </a:ext>
            </a:extLst>
          </p:cNvPr>
          <p:cNvSpPr txBox="1"/>
          <p:nvPr/>
        </p:nvSpPr>
        <p:spPr>
          <a:xfrm>
            <a:off x="8074959" y="1618620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E3667F8-FED1-CC46-1C7C-7852230980AD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60479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83745"/>
            <a:ext cx="12192000" cy="687354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6BB30174-3863-B5F1-8CCE-C70F3092D0F3}"/>
                </a:ext>
              </a:extLst>
            </p:cNvPr>
            <p:cNvSpPr/>
            <p:nvPr/>
          </p:nvSpPr>
          <p:spPr>
            <a:xfrm rot="16814401">
              <a:off x="6772969" y="1692579"/>
              <a:ext cx="61737" cy="61737"/>
            </a:xfrm>
            <a:custGeom>
              <a:avLst/>
              <a:gdLst>
                <a:gd name="connsiteX0" fmla="*/ 66764 w 66764"/>
                <a:gd name="connsiteY0" fmla="*/ 33382 h 66764"/>
                <a:gd name="connsiteX1" fmla="*/ 33382 w 66764"/>
                <a:gd name="connsiteY1" fmla="*/ 66764 h 66764"/>
                <a:gd name="connsiteX2" fmla="*/ 0 w 66764"/>
                <a:gd name="connsiteY2" fmla="*/ 33382 h 66764"/>
                <a:gd name="connsiteX3" fmla="*/ 33382 w 66764"/>
                <a:gd name="connsiteY3" fmla="*/ 0 h 66764"/>
                <a:gd name="connsiteX4" fmla="*/ 66764 w 66764"/>
                <a:gd name="connsiteY4" fmla="*/ 33382 h 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764" h="66764">
                  <a:moveTo>
                    <a:pt x="66764" y="33382"/>
                  </a:moveTo>
                  <a:cubicBezTo>
                    <a:pt x="66764" y="51819"/>
                    <a:pt x="51819" y="66764"/>
                    <a:pt x="33382" y="66764"/>
                  </a:cubicBezTo>
                  <a:cubicBezTo>
                    <a:pt x="14946" y="66764"/>
                    <a:pt x="0" y="51819"/>
                    <a:pt x="0" y="33382"/>
                  </a:cubicBezTo>
                  <a:cubicBezTo>
                    <a:pt x="0" y="14946"/>
                    <a:pt x="14946" y="0"/>
                    <a:pt x="33382" y="0"/>
                  </a:cubicBezTo>
                  <a:cubicBezTo>
                    <a:pt x="51819" y="0"/>
                    <a:pt x="66764" y="14946"/>
                    <a:pt x="66764" y="33382"/>
                  </a:cubicBezTo>
                  <a:close/>
                </a:path>
              </a:pathLst>
            </a:custGeom>
            <a:solidFill>
              <a:srgbClr val="C2B59B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295634" y="2095879"/>
            <a:ext cx="11746564" cy="2827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fr-FR" sz="2550" b="1" dirty="0">
              <a:solidFill>
                <a:schemeClr val="bg1"/>
              </a:solidFill>
              <a:highlight>
                <a:srgbClr val="029064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78 accords commerciaux</a:t>
            </a:r>
            <a:r>
              <a:rPr lang="fr-FR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55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internationaux sont aujourd’hui actifs au sein de l’UE</a:t>
            </a:r>
            <a:endParaRPr lang="fr-FR" sz="255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fr-FR" sz="3500" b="1" dirty="0">
              <a:solidFill>
                <a:schemeClr val="bg1"/>
              </a:solidFill>
              <a:highlight>
                <a:srgbClr val="029064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r>
              <a:rPr lang="fr-FR" sz="28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32 sont en cours de validation</a:t>
            </a:r>
            <a:r>
              <a:rPr lang="fr-FR" sz="255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il est dorénavant impensable d’utiliser l’agriculture en monnaie d’échange pour négocier !</a:t>
            </a:r>
          </a:p>
          <a:p>
            <a:pPr algn="ctr">
              <a:lnSpc>
                <a:spcPts val="4800"/>
              </a:lnSpc>
            </a:pP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399" y="489567"/>
            <a:ext cx="8669863" cy="127842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R="935355">
              <a:lnSpc>
                <a:spcPct val="114999"/>
              </a:lnSpc>
              <a:spcBef>
                <a:spcPts val="350"/>
              </a:spcBef>
            </a:pPr>
            <a:r>
              <a:rPr lang="fr-FR" sz="35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Accords commerciaux :</a:t>
            </a:r>
            <a:r>
              <a:rPr lang="fr-FR" sz="3500" b="1" kern="0" noProof="1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on troque notre souveraineté alimentaire !</a:t>
            </a:r>
            <a:endParaRPr lang="fr-FR" sz="3500" b="1" kern="0" dirty="0">
              <a:solidFill>
                <a:srgbClr val="029064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35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>
            <a:off x="1456695" y="6204226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350923" y="6311795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AB221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AB221C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 rot="5400000">
            <a:off x="145650" y="775069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849633" y="4673318"/>
            <a:ext cx="107687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’agriculture n’est pas une variable d’ajustement !</a:t>
            </a:r>
            <a:endParaRPr lang="fr-FR" sz="40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31FE10-D0FF-526A-9F29-835DFF1804A6}"/>
              </a:ext>
            </a:extLst>
          </p:cNvPr>
          <p:cNvSpPr/>
          <p:nvPr/>
        </p:nvSpPr>
        <p:spPr>
          <a:xfrm>
            <a:off x="11297674" y="6532563"/>
            <a:ext cx="648011" cy="208321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4CC0E-91B0-870D-497B-5F335A2D3EFE}"/>
              </a:ext>
            </a:extLst>
          </p:cNvPr>
          <p:cNvSpPr/>
          <p:nvPr/>
        </p:nvSpPr>
        <p:spPr>
          <a:xfrm>
            <a:off x="10557003" y="6566489"/>
            <a:ext cx="576835" cy="207268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8F292189-74A2-C768-87AD-88FCF5E9A57A}"/>
              </a:ext>
            </a:extLst>
          </p:cNvPr>
          <p:cNvGrpSpPr/>
          <p:nvPr/>
        </p:nvGrpSpPr>
        <p:grpSpPr>
          <a:xfrm>
            <a:off x="10594811" y="6262909"/>
            <a:ext cx="1333826" cy="542686"/>
            <a:chOff x="4627640" y="9108333"/>
            <a:chExt cx="4968325" cy="2021435"/>
          </a:xfrm>
        </p:grpSpPr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4F4D6973-0F65-A91B-B3BC-5E8B4E50F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27640" y="9167991"/>
              <a:ext cx="1869202" cy="1869203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C5EB4DAB-EA06-392D-E1E1-282209FB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318723E7-A1E2-1B5B-40BA-703C7A735231}"/>
              </a:ext>
            </a:extLst>
          </p:cNvPr>
          <p:cNvSpPr txBox="1"/>
          <p:nvPr/>
        </p:nvSpPr>
        <p:spPr>
          <a:xfrm>
            <a:off x="8074959" y="1618620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5389249-C737-AC34-9916-19F7AA9EC233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3517881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96"/>
            <a:ext cx="12192000" cy="687354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158170" y="2451346"/>
            <a:ext cx="12010133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réglementation européenne estime que s’il n’existe pas un lien avéré entre la qualité d’un produit et son origine, il n’est </a:t>
            </a:r>
            <a:r>
              <a:rPr lang="fr-FR" sz="3200" b="1" dirty="0">
                <a:solidFill>
                  <a:schemeClr val="bg1"/>
                </a:solidFill>
                <a:effectLst/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pas obligatoire </a:t>
            </a:r>
            <a:r>
              <a:rPr lang="fr-FR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d’informer sur sa provenance. </a:t>
            </a:r>
          </a:p>
          <a:p>
            <a:pPr algn="ctr"/>
            <a:endParaRPr lang="fr-FR" sz="2400" b="1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EGAlim, qui interdit les drapeaux sur les produits s’il n’y a </a:t>
            </a:r>
            <a:r>
              <a:rPr lang="fr-FR" sz="2400" b="1" kern="1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la majorité d’ingrédients</a:t>
            </a:r>
            <a:r>
              <a:rPr lang="fr-FR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FR" sz="3200" b="1" dirty="0">
                <a:solidFill>
                  <a:schemeClr val="bg1"/>
                </a:solidFill>
                <a:effectLst/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rentre en conflit</a:t>
            </a:r>
            <a:r>
              <a:rPr lang="fr-FR" sz="24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avec le droit européen. Cette disposition n’est donc pas applicable !</a:t>
            </a:r>
            <a:endParaRPr lang="fr-FR" sz="24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400" y="489567"/>
            <a:ext cx="836302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3200" b="1" kern="0" dirty="0">
                <a:solidFill>
                  <a:srgbClr val="AB221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Etiquetage de l’origine : on interdit la transparence pour le consommateur ! 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77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 rot="5400000">
            <a:off x="150512" y="753481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262435" y="6330851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029064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029064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>
            <a:off x="1467294" y="6224646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-225629" y="4770696"/>
            <a:ext cx="12480966" cy="5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fr-FR" sz="3200" b="1" kern="1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consommateurs ont le droit de savoir et de choisir en conscience !</a:t>
            </a:r>
            <a:endParaRPr lang="fr-FR" sz="3200" kern="1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A5DA2-5901-93E9-51F0-9F068F9483EC}"/>
              </a:ext>
            </a:extLst>
          </p:cNvPr>
          <p:cNvSpPr/>
          <p:nvPr/>
        </p:nvSpPr>
        <p:spPr>
          <a:xfrm>
            <a:off x="11306075" y="6603211"/>
            <a:ext cx="648011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26EF8-73B6-87CF-6E8C-09E4538C4C8D}"/>
              </a:ext>
            </a:extLst>
          </p:cNvPr>
          <p:cNvSpPr/>
          <p:nvPr/>
        </p:nvSpPr>
        <p:spPr>
          <a:xfrm>
            <a:off x="10576454" y="6608066"/>
            <a:ext cx="576835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84DFA542-E495-AAD6-03C1-E2B2E063D820}"/>
              </a:ext>
            </a:extLst>
          </p:cNvPr>
          <p:cNvGrpSpPr/>
          <p:nvPr/>
        </p:nvGrpSpPr>
        <p:grpSpPr>
          <a:xfrm>
            <a:off x="10589648" y="6237860"/>
            <a:ext cx="1350637" cy="551793"/>
            <a:chOff x="4565021" y="9074410"/>
            <a:chExt cx="5030944" cy="2055358"/>
          </a:xfrm>
        </p:grpSpPr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7706349-9280-0F7D-FAA8-205C9FD32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65021" y="9074410"/>
              <a:ext cx="2009682" cy="2009684"/>
            </a:xfrm>
            <a:prstGeom prst="rect">
              <a:avLst/>
            </a:prstGeom>
          </p:spPr>
        </p:pic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16A70856-90F2-08DB-6550-AE23611DA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9F110F55-304F-4E88-E1E8-D7762AE6D55B}"/>
              </a:ext>
            </a:extLst>
          </p:cNvPr>
          <p:cNvSpPr txBox="1"/>
          <p:nvPr/>
        </p:nvSpPr>
        <p:spPr>
          <a:xfrm>
            <a:off x="8074959" y="1618620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64352C47-B2B3-FA8D-7DCA-A2D4CD0C9B16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3074365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6822"/>
            <a:ext cx="12192000" cy="687354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6BB30174-3863-B5F1-8CCE-C70F3092D0F3}"/>
                </a:ext>
              </a:extLst>
            </p:cNvPr>
            <p:cNvSpPr/>
            <p:nvPr/>
          </p:nvSpPr>
          <p:spPr>
            <a:xfrm rot="16814401">
              <a:off x="6772969" y="1692579"/>
              <a:ext cx="61737" cy="61737"/>
            </a:xfrm>
            <a:custGeom>
              <a:avLst/>
              <a:gdLst>
                <a:gd name="connsiteX0" fmla="*/ 66764 w 66764"/>
                <a:gd name="connsiteY0" fmla="*/ 33382 h 66764"/>
                <a:gd name="connsiteX1" fmla="*/ 33382 w 66764"/>
                <a:gd name="connsiteY1" fmla="*/ 66764 h 66764"/>
                <a:gd name="connsiteX2" fmla="*/ 0 w 66764"/>
                <a:gd name="connsiteY2" fmla="*/ 33382 h 66764"/>
                <a:gd name="connsiteX3" fmla="*/ 33382 w 66764"/>
                <a:gd name="connsiteY3" fmla="*/ 0 h 66764"/>
                <a:gd name="connsiteX4" fmla="*/ 66764 w 66764"/>
                <a:gd name="connsiteY4" fmla="*/ 33382 h 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764" h="66764">
                  <a:moveTo>
                    <a:pt x="66764" y="33382"/>
                  </a:moveTo>
                  <a:cubicBezTo>
                    <a:pt x="66764" y="51819"/>
                    <a:pt x="51819" y="66764"/>
                    <a:pt x="33382" y="66764"/>
                  </a:cubicBezTo>
                  <a:cubicBezTo>
                    <a:pt x="14946" y="66764"/>
                    <a:pt x="0" y="51819"/>
                    <a:pt x="0" y="33382"/>
                  </a:cubicBezTo>
                  <a:cubicBezTo>
                    <a:pt x="0" y="14946"/>
                    <a:pt x="14946" y="0"/>
                    <a:pt x="33382" y="0"/>
                  </a:cubicBezTo>
                  <a:cubicBezTo>
                    <a:pt x="51819" y="0"/>
                    <a:pt x="66764" y="14946"/>
                    <a:pt x="66764" y="33382"/>
                  </a:cubicBezTo>
                  <a:close/>
                </a:path>
              </a:pathLst>
            </a:custGeom>
            <a:solidFill>
              <a:srgbClr val="C2B59B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295634" y="2038289"/>
            <a:ext cx="1174656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+ 800 millions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 personnes confrontées à l’insécurité alimentaire mondiale </a:t>
            </a:r>
          </a:p>
          <a:p>
            <a:pPr algn="ctr">
              <a:lnSpc>
                <a:spcPct val="150000"/>
              </a:lnSpc>
            </a:pP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 on veut nous imposer </a:t>
            </a: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4 % de surfaces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agricoles improductives !  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r-FR" sz="2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400" y="489567"/>
            <a:ext cx="8363022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35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Jachères imposées : </a:t>
            </a:r>
          </a:p>
          <a:p>
            <a:r>
              <a:rPr lang="fr-FR" sz="35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sécurité alimentaire menacée !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35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>
            <a:off x="1456695" y="6204226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350923" y="6311795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AB221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AB221C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 rot="5400000">
            <a:off x="145650" y="775069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2435097" y="4161371"/>
            <a:ext cx="77385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AUX 4 % DE JACHÈRES 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31FE10-D0FF-526A-9F29-835DFF1804A6}"/>
              </a:ext>
            </a:extLst>
          </p:cNvPr>
          <p:cNvSpPr/>
          <p:nvPr/>
        </p:nvSpPr>
        <p:spPr>
          <a:xfrm>
            <a:off x="11297674" y="6532563"/>
            <a:ext cx="648011" cy="208321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4CC0E-91B0-870D-497B-5F335A2D3EFE}"/>
              </a:ext>
            </a:extLst>
          </p:cNvPr>
          <p:cNvSpPr/>
          <p:nvPr/>
        </p:nvSpPr>
        <p:spPr>
          <a:xfrm>
            <a:off x="10557003" y="6566489"/>
            <a:ext cx="576835" cy="207268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8F292189-74A2-C768-87AD-88FCF5E9A57A}"/>
              </a:ext>
            </a:extLst>
          </p:cNvPr>
          <p:cNvGrpSpPr/>
          <p:nvPr/>
        </p:nvGrpSpPr>
        <p:grpSpPr>
          <a:xfrm>
            <a:off x="10594811" y="6262909"/>
            <a:ext cx="1333826" cy="542686"/>
            <a:chOff x="4627640" y="9108333"/>
            <a:chExt cx="4968325" cy="2021435"/>
          </a:xfrm>
        </p:grpSpPr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4F4D6973-0F65-A91B-B3BC-5E8B4E50F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27640" y="9167991"/>
              <a:ext cx="1869202" cy="1869203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C5EB4DAB-EA06-392D-E1E1-282209FB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69932073-A308-7D77-1953-8A35AC859096}"/>
              </a:ext>
            </a:extLst>
          </p:cNvPr>
          <p:cNvSpPr txBox="1"/>
          <p:nvPr/>
        </p:nvSpPr>
        <p:spPr>
          <a:xfrm>
            <a:off x="8074959" y="1357367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861335D-84F8-1D9F-4519-70CE73A682DD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100549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5545"/>
            <a:ext cx="12192000" cy="687354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88202" y="1751561"/>
            <a:ext cx="1174656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500" b="1" dirty="0">
                <a:solidFill>
                  <a:schemeClr val="bg1"/>
                </a:solidFill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« Pas d’interdiction sans solution »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promet la Première </a:t>
            </a:r>
            <a:r>
              <a:rPr lang="fr-FR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Ministre aux agriculteurs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 o</a:t>
            </a:r>
            <a:r>
              <a:rPr lang="fr-FR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 veut nous supprimer </a:t>
            </a:r>
            <a:r>
              <a:rPr lang="fr-FR" sz="3500" b="1" dirty="0">
                <a:solidFill>
                  <a:schemeClr val="bg1"/>
                </a:solidFill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50</a:t>
            </a: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% de produits phytosanitaires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sans solutions identifiées !</a:t>
            </a: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400" y="489567"/>
            <a:ext cx="8660340" cy="10464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3100" b="1" kern="0" dirty="0">
                <a:solidFill>
                  <a:srgbClr val="AB221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Usage durable des produits phytosanitaires : double discours du Gouvernement !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77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 rot="5400000">
            <a:off x="150512" y="753481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262435" y="6330851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029064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029064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>
            <a:off x="1467294" y="6224646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286012" y="4600548"/>
            <a:ext cx="1163695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3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</a:t>
            </a:r>
            <a:r>
              <a:rPr lang="fr-FR" sz="3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LA</a:t>
            </a:r>
            <a:r>
              <a:rPr lang="fr-FR" sz="3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38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PRESSION SUR LES MOYENS DE PRODUCTION </a:t>
            </a:r>
            <a:r>
              <a:rPr lang="fr-FR" sz="38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A5DA2-5901-93E9-51F0-9F068F9483EC}"/>
              </a:ext>
            </a:extLst>
          </p:cNvPr>
          <p:cNvSpPr/>
          <p:nvPr/>
        </p:nvSpPr>
        <p:spPr>
          <a:xfrm>
            <a:off x="11306075" y="6603211"/>
            <a:ext cx="648011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26EF8-73B6-87CF-6E8C-09E4538C4C8D}"/>
              </a:ext>
            </a:extLst>
          </p:cNvPr>
          <p:cNvSpPr/>
          <p:nvPr/>
        </p:nvSpPr>
        <p:spPr>
          <a:xfrm>
            <a:off x="10576454" y="6608066"/>
            <a:ext cx="576835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84DFA542-E495-AAD6-03C1-E2B2E063D820}"/>
              </a:ext>
            </a:extLst>
          </p:cNvPr>
          <p:cNvGrpSpPr/>
          <p:nvPr/>
        </p:nvGrpSpPr>
        <p:grpSpPr>
          <a:xfrm>
            <a:off x="10589648" y="6237860"/>
            <a:ext cx="1350637" cy="551793"/>
            <a:chOff x="4565021" y="9074410"/>
            <a:chExt cx="5030944" cy="2055358"/>
          </a:xfrm>
        </p:grpSpPr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7706349-9280-0F7D-FAA8-205C9FD32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65021" y="9074410"/>
              <a:ext cx="2009682" cy="2009684"/>
            </a:xfrm>
            <a:prstGeom prst="rect">
              <a:avLst/>
            </a:prstGeom>
          </p:spPr>
        </p:pic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16A70856-90F2-08DB-6550-AE23611DA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5A2C2C00-3BB6-2DFD-4606-9C1EDD66837C}"/>
              </a:ext>
            </a:extLst>
          </p:cNvPr>
          <p:cNvSpPr txBox="1"/>
          <p:nvPr/>
        </p:nvSpPr>
        <p:spPr>
          <a:xfrm>
            <a:off x="8075656" y="1355927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6448A05-14A0-45E9-BA32-5479A722C1A5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264811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96"/>
            <a:ext cx="12192000" cy="687354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6BB30174-3863-B5F1-8CCE-C70F3092D0F3}"/>
                </a:ext>
              </a:extLst>
            </p:cNvPr>
            <p:cNvSpPr/>
            <p:nvPr/>
          </p:nvSpPr>
          <p:spPr>
            <a:xfrm rot="16814401">
              <a:off x="6772969" y="1692579"/>
              <a:ext cx="61737" cy="61737"/>
            </a:xfrm>
            <a:custGeom>
              <a:avLst/>
              <a:gdLst>
                <a:gd name="connsiteX0" fmla="*/ 66764 w 66764"/>
                <a:gd name="connsiteY0" fmla="*/ 33382 h 66764"/>
                <a:gd name="connsiteX1" fmla="*/ 33382 w 66764"/>
                <a:gd name="connsiteY1" fmla="*/ 66764 h 66764"/>
                <a:gd name="connsiteX2" fmla="*/ 0 w 66764"/>
                <a:gd name="connsiteY2" fmla="*/ 33382 h 66764"/>
                <a:gd name="connsiteX3" fmla="*/ 33382 w 66764"/>
                <a:gd name="connsiteY3" fmla="*/ 0 h 66764"/>
                <a:gd name="connsiteX4" fmla="*/ 66764 w 66764"/>
                <a:gd name="connsiteY4" fmla="*/ 33382 h 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764" h="66764">
                  <a:moveTo>
                    <a:pt x="66764" y="33382"/>
                  </a:moveTo>
                  <a:cubicBezTo>
                    <a:pt x="66764" y="51819"/>
                    <a:pt x="51819" y="66764"/>
                    <a:pt x="33382" y="66764"/>
                  </a:cubicBezTo>
                  <a:cubicBezTo>
                    <a:pt x="14946" y="66764"/>
                    <a:pt x="0" y="51819"/>
                    <a:pt x="0" y="33382"/>
                  </a:cubicBezTo>
                  <a:cubicBezTo>
                    <a:pt x="0" y="14946"/>
                    <a:pt x="14946" y="0"/>
                    <a:pt x="33382" y="0"/>
                  </a:cubicBezTo>
                  <a:cubicBezTo>
                    <a:pt x="51819" y="0"/>
                    <a:pt x="66764" y="14946"/>
                    <a:pt x="66764" y="33382"/>
                  </a:cubicBezTo>
                  <a:close/>
                </a:path>
              </a:pathLst>
            </a:custGeom>
            <a:solidFill>
              <a:srgbClr val="C2B59B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295634" y="1959074"/>
            <a:ext cx="1174656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5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8 % d’augmentation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 charges des exploitations agricoles en 2 ans 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 on veut nous imposer </a:t>
            </a:r>
            <a:r>
              <a:rPr lang="fr-FR" sz="35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37 M€ d’impôts supplémentaires !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r-FR" sz="2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794626" y="489245"/>
            <a:ext cx="8710963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28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Augmentation de la RPD : une charge insoutenable pour les exploitations agricoles !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35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>
            <a:off x="1456695" y="6204226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350923" y="6311795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AB221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AB221C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 rot="5400000">
            <a:off x="145650" y="775069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1362984" y="4198914"/>
            <a:ext cx="93723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AUX AUGMENTATIONS INTENABLES 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31FE10-D0FF-526A-9F29-835DFF1804A6}"/>
              </a:ext>
            </a:extLst>
          </p:cNvPr>
          <p:cNvSpPr/>
          <p:nvPr/>
        </p:nvSpPr>
        <p:spPr>
          <a:xfrm>
            <a:off x="11297674" y="6532563"/>
            <a:ext cx="648011" cy="208321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4CC0E-91B0-870D-497B-5F335A2D3EFE}"/>
              </a:ext>
            </a:extLst>
          </p:cNvPr>
          <p:cNvSpPr/>
          <p:nvPr/>
        </p:nvSpPr>
        <p:spPr>
          <a:xfrm>
            <a:off x="10557003" y="6566489"/>
            <a:ext cx="576835" cy="207268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8F292189-74A2-C768-87AD-88FCF5E9A57A}"/>
              </a:ext>
            </a:extLst>
          </p:cNvPr>
          <p:cNvGrpSpPr/>
          <p:nvPr/>
        </p:nvGrpSpPr>
        <p:grpSpPr>
          <a:xfrm>
            <a:off x="10594811" y="6262909"/>
            <a:ext cx="1333826" cy="542686"/>
            <a:chOff x="4627640" y="9108333"/>
            <a:chExt cx="4968325" cy="2021435"/>
          </a:xfrm>
        </p:grpSpPr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4F4D6973-0F65-A91B-B3BC-5E8B4E50F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27640" y="9167991"/>
              <a:ext cx="1869202" cy="1869203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C5EB4DAB-EA06-392D-E1E1-282209FB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45" name="ZoneTexte 44">
            <a:extLst>
              <a:ext uri="{FF2B5EF4-FFF2-40B4-BE49-F238E27FC236}">
                <a16:creationId xmlns:a16="http://schemas.microsoft.com/office/drawing/2014/main" id="{0B9AC293-2371-DBE8-DEE2-F5ED2A669FB9}"/>
              </a:ext>
            </a:extLst>
          </p:cNvPr>
          <p:cNvSpPr txBox="1"/>
          <p:nvPr/>
        </p:nvSpPr>
        <p:spPr>
          <a:xfrm>
            <a:off x="8080132" y="1444363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BA1FA950-A0D3-E461-CC10-09F7BCCB496D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150799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96"/>
            <a:ext cx="12192000" cy="687354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300496" y="1913293"/>
            <a:ext cx="11746564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500" b="1" dirty="0">
                <a:solidFill>
                  <a:schemeClr val="bg1"/>
                </a:solidFill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La France importe 50% de son alimentation </a:t>
            </a:r>
            <a:br>
              <a:rPr lang="fr-FR" sz="3500" b="1" dirty="0">
                <a:solidFill>
                  <a:schemeClr val="bg1"/>
                </a:solidFill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 on veut nous imposer des restrictions de production 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sur </a:t>
            </a:r>
            <a:r>
              <a:rPr lang="fr-FR" sz="3500" b="1" dirty="0">
                <a:solidFill>
                  <a:schemeClr val="bg1"/>
                </a:solidFill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12</a:t>
            </a: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AB221C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% de surfaces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classées Natura 2000 !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r-FR" sz="2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400" y="420478"/>
            <a:ext cx="8660340" cy="116955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3500" b="1" kern="0" dirty="0">
                <a:solidFill>
                  <a:srgbClr val="AB221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Zones sensibles : pas de territoire exclu d’une production économique !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277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 rot="5400000">
            <a:off x="150512" y="753481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262435" y="6330851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029064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029064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>
            <a:off x="1467294" y="6224646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1374370" y="4461675"/>
            <a:ext cx="98335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A</a:t>
            </a:r>
            <a:r>
              <a:rPr lang="fr-FR" sz="4000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UX RESTRICTIONS DE PRODUCTION </a:t>
            </a:r>
            <a:r>
              <a:rPr lang="fr-FR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A5DA2-5901-93E9-51F0-9F068F9483EC}"/>
              </a:ext>
            </a:extLst>
          </p:cNvPr>
          <p:cNvSpPr/>
          <p:nvPr/>
        </p:nvSpPr>
        <p:spPr>
          <a:xfrm>
            <a:off x="11306075" y="6603211"/>
            <a:ext cx="648011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C26EF8-73B6-87CF-6E8C-09E4538C4C8D}"/>
              </a:ext>
            </a:extLst>
          </p:cNvPr>
          <p:cNvSpPr/>
          <p:nvPr/>
        </p:nvSpPr>
        <p:spPr>
          <a:xfrm>
            <a:off x="10576454" y="6608066"/>
            <a:ext cx="576835" cy="91578"/>
          </a:xfrm>
          <a:prstGeom prst="rect">
            <a:avLst/>
          </a:prstGeom>
          <a:solidFill>
            <a:srgbClr val="AB221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84DFA542-E495-AAD6-03C1-E2B2E063D820}"/>
              </a:ext>
            </a:extLst>
          </p:cNvPr>
          <p:cNvGrpSpPr/>
          <p:nvPr/>
        </p:nvGrpSpPr>
        <p:grpSpPr>
          <a:xfrm>
            <a:off x="10589648" y="6237860"/>
            <a:ext cx="1350637" cy="551793"/>
            <a:chOff x="4565021" y="9074410"/>
            <a:chExt cx="5030944" cy="2055358"/>
          </a:xfrm>
        </p:grpSpPr>
        <p:pic>
          <p:nvPicPr>
            <p:cNvPr id="45" name="Image 44">
              <a:extLst>
                <a:ext uri="{FF2B5EF4-FFF2-40B4-BE49-F238E27FC236}">
                  <a16:creationId xmlns:a16="http://schemas.microsoft.com/office/drawing/2014/main" id="{67706349-9280-0F7D-FAA8-205C9FD32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565021" y="9074410"/>
              <a:ext cx="2009682" cy="2009684"/>
            </a:xfrm>
            <a:prstGeom prst="rect">
              <a:avLst/>
            </a:prstGeom>
          </p:spPr>
        </p:pic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16A70856-90F2-08DB-6550-AE23611DA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F87AF8EF-2DC2-2AD7-B245-AD5AD0C60CC6}"/>
              </a:ext>
            </a:extLst>
          </p:cNvPr>
          <p:cNvSpPr txBox="1"/>
          <p:nvPr/>
        </p:nvSpPr>
        <p:spPr>
          <a:xfrm>
            <a:off x="8092183" y="1533893"/>
            <a:ext cx="412156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8399362-B272-6CB2-88D4-3E2DEB3CED78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589526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D0174F-1142-0213-B99C-58B1085D16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96"/>
            <a:ext cx="12192000" cy="6873545"/>
          </a:xfrm>
          <a:prstGeom prst="rect">
            <a:avLst/>
          </a:prstGeom>
          <a:solidFill>
            <a:srgbClr val="AB221C"/>
          </a:solidFill>
          <a:ln w="9525">
            <a:noFill/>
            <a:miter lim="800000"/>
            <a:headEnd/>
            <a:tailEnd/>
          </a:ln>
          <a:effectLst/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11A9D7-2036-7E4C-9B6A-FF13C85F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462958"/>
            <a:ext cx="12191999" cy="1430665"/>
          </a:xfrm>
          <a:prstGeom prst="rect">
            <a:avLst/>
          </a:prstGeom>
          <a:solidFill>
            <a:srgbClr val="02906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388" tIns="45694" rIns="91388" bIns="45694" anchor="t" anchorCtr="0" upright="1">
            <a:noAutofit/>
          </a:bodyPr>
          <a:lstStyle/>
          <a:p>
            <a:endParaRPr lang="fr-FR" sz="1599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86729C6-88BC-8AB2-BAB9-B3304D0772B2}"/>
              </a:ext>
            </a:extLst>
          </p:cNvPr>
          <p:cNvSpPr txBox="1"/>
          <p:nvPr/>
        </p:nvSpPr>
        <p:spPr>
          <a:xfrm>
            <a:off x="1104388" y="5756923"/>
            <a:ext cx="10443824" cy="482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3800" b="1" kern="0" noProof="1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DE TRANSITION SOUS PRESSION </a:t>
            </a:r>
            <a:r>
              <a:rPr lang="fr-FR" sz="3800" b="1" spc="8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fr-FR" sz="3800" b="1" noProof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e 8">
            <a:extLst>
              <a:ext uri="{FF2B5EF4-FFF2-40B4-BE49-F238E27FC236}">
                <a16:creationId xmlns:a16="http://schemas.microsoft.com/office/drawing/2014/main" id="{F0CE0169-9C9D-AD94-1411-750ACE25120C}"/>
              </a:ext>
            </a:extLst>
          </p:cNvPr>
          <p:cNvGrpSpPr/>
          <p:nvPr/>
        </p:nvGrpSpPr>
        <p:grpSpPr>
          <a:xfrm>
            <a:off x="9671569" y="103790"/>
            <a:ext cx="1950497" cy="2072707"/>
            <a:chOff x="5358426" y="150577"/>
            <a:chExt cx="1839243" cy="1954482"/>
          </a:xfrm>
        </p:grpSpPr>
        <p:grpSp>
          <p:nvGrpSpPr>
            <p:cNvPr id="10" name="Graphique 10">
              <a:extLst>
                <a:ext uri="{FF2B5EF4-FFF2-40B4-BE49-F238E27FC236}">
                  <a16:creationId xmlns:a16="http://schemas.microsoft.com/office/drawing/2014/main" id="{C45CBD08-3BFB-3A85-4C6E-8393550F0003}"/>
                </a:ext>
              </a:extLst>
            </p:cNvPr>
            <p:cNvGrpSpPr/>
            <p:nvPr/>
          </p:nvGrpSpPr>
          <p:grpSpPr>
            <a:xfrm>
              <a:off x="6498484" y="163140"/>
              <a:ext cx="442825" cy="441845"/>
              <a:chOff x="2056810" y="3731602"/>
              <a:chExt cx="662178" cy="669988"/>
            </a:xfrm>
            <a:solidFill>
              <a:schemeClr val="bg1"/>
            </a:solidFill>
          </p:grpSpPr>
          <p:sp>
            <p:nvSpPr>
              <p:cNvPr id="25" name="Forme libre : forme 24">
                <a:extLst>
                  <a:ext uri="{FF2B5EF4-FFF2-40B4-BE49-F238E27FC236}">
                    <a16:creationId xmlns:a16="http://schemas.microsoft.com/office/drawing/2014/main" id="{5D90F59E-3B93-9F46-E2EB-0FEF36612AC4}"/>
                  </a:ext>
                </a:extLst>
              </p:cNvPr>
              <p:cNvSpPr/>
              <p:nvPr/>
            </p:nvSpPr>
            <p:spPr>
              <a:xfrm>
                <a:off x="2307508" y="3797515"/>
                <a:ext cx="375189" cy="252793"/>
              </a:xfrm>
              <a:custGeom>
                <a:avLst/>
                <a:gdLst>
                  <a:gd name="connsiteX0" fmla="*/ 0 w 375189"/>
                  <a:gd name="connsiteY0" fmla="*/ 242887 h 252793"/>
                  <a:gd name="connsiteX1" fmla="*/ 142494 w 375189"/>
                  <a:gd name="connsiteY1" fmla="*/ 252793 h 252793"/>
                  <a:gd name="connsiteX2" fmla="*/ 375190 w 375189"/>
                  <a:gd name="connsiteY2" fmla="*/ 82106 h 252793"/>
                  <a:gd name="connsiteX3" fmla="*/ 297942 w 375189"/>
                  <a:gd name="connsiteY3" fmla="*/ 0 h 252793"/>
                  <a:gd name="connsiteX4" fmla="*/ 0 w 375189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189" h="252793">
                    <a:moveTo>
                      <a:pt x="0" y="242887"/>
                    </a:moveTo>
                    <a:lnTo>
                      <a:pt x="142494" y="252793"/>
                    </a:lnTo>
                    <a:lnTo>
                      <a:pt x="375190" y="82106"/>
                    </a:lnTo>
                    <a:lnTo>
                      <a:pt x="297942" y="0"/>
                    </a:lnTo>
                    <a:lnTo>
                      <a:pt x="0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6" name="Forme libre : forme 25">
                <a:extLst>
                  <a:ext uri="{FF2B5EF4-FFF2-40B4-BE49-F238E27FC236}">
                    <a16:creationId xmlns:a16="http://schemas.microsoft.com/office/drawing/2014/main" id="{817E470A-7B37-CC8D-86D1-217E11EE9537}"/>
                  </a:ext>
                </a:extLst>
              </p:cNvPr>
              <p:cNvSpPr/>
              <p:nvPr/>
            </p:nvSpPr>
            <p:spPr>
              <a:xfrm>
                <a:off x="2307508" y="3980966"/>
                <a:ext cx="298513" cy="150876"/>
              </a:xfrm>
              <a:custGeom>
                <a:avLst/>
                <a:gdLst>
                  <a:gd name="connsiteX0" fmla="*/ 136112 w 298513"/>
                  <a:gd name="connsiteY0" fmla="*/ 150876 h 150876"/>
                  <a:gd name="connsiteX1" fmla="*/ 298513 w 298513"/>
                  <a:gd name="connsiteY1" fmla="*/ 84296 h 150876"/>
                  <a:gd name="connsiteX2" fmla="*/ 72961 w 298513"/>
                  <a:gd name="connsiteY2" fmla="*/ 0 h 150876"/>
                  <a:gd name="connsiteX3" fmla="*/ 0 w 298513"/>
                  <a:gd name="connsiteY3" fmla="*/ 59436 h 150876"/>
                  <a:gd name="connsiteX4" fmla="*/ 136112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36112" y="150876"/>
                    </a:moveTo>
                    <a:lnTo>
                      <a:pt x="298513" y="84296"/>
                    </a:lnTo>
                    <a:lnTo>
                      <a:pt x="72961" y="0"/>
                    </a:lnTo>
                    <a:lnTo>
                      <a:pt x="0" y="59436"/>
                    </a:lnTo>
                    <a:lnTo>
                      <a:pt x="136112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7" name="Forme libre : forme 26">
                <a:extLst>
                  <a:ext uri="{FF2B5EF4-FFF2-40B4-BE49-F238E27FC236}">
                    <a16:creationId xmlns:a16="http://schemas.microsoft.com/office/drawing/2014/main" id="{246AA9BC-B33C-C78E-55C1-9505AF36CDE8}"/>
                  </a:ext>
                </a:extLst>
              </p:cNvPr>
              <p:cNvSpPr/>
              <p:nvPr/>
            </p:nvSpPr>
            <p:spPr>
              <a:xfrm>
                <a:off x="2185779" y="4060214"/>
                <a:ext cx="420242" cy="214503"/>
              </a:xfrm>
              <a:custGeom>
                <a:avLst/>
                <a:gdLst>
                  <a:gd name="connsiteX0" fmla="*/ 0 w 420242"/>
                  <a:gd name="connsiteY0" fmla="*/ 214503 h 214503"/>
                  <a:gd name="connsiteX1" fmla="*/ 420243 w 420242"/>
                  <a:gd name="connsiteY1" fmla="*/ 5048 h 214503"/>
                  <a:gd name="connsiteX2" fmla="*/ 273558 w 420242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2" h="214503">
                    <a:moveTo>
                      <a:pt x="0" y="214503"/>
                    </a:moveTo>
                    <a:lnTo>
                      <a:pt x="420243" y="5048"/>
                    </a:lnTo>
                    <a:lnTo>
                      <a:pt x="273558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8" name="Forme libre : forme 27">
                <a:extLst>
                  <a:ext uri="{FF2B5EF4-FFF2-40B4-BE49-F238E27FC236}">
                    <a16:creationId xmlns:a16="http://schemas.microsoft.com/office/drawing/2014/main" id="{A8394631-4530-5DCE-6AD7-1FB91FA90FC1}"/>
                  </a:ext>
                </a:extLst>
              </p:cNvPr>
              <p:cNvSpPr/>
              <p:nvPr/>
            </p:nvSpPr>
            <p:spPr>
              <a:xfrm>
                <a:off x="2441334" y="4240903"/>
                <a:ext cx="277653" cy="100488"/>
              </a:xfrm>
              <a:custGeom>
                <a:avLst/>
                <a:gdLst>
                  <a:gd name="connsiteX0" fmla="*/ 0 w 277653"/>
                  <a:gd name="connsiteY0" fmla="*/ 47816 h 100488"/>
                  <a:gd name="connsiteX1" fmla="*/ 82201 w 277653"/>
                  <a:gd name="connsiteY1" fmla="*/ 100489 h 100488"/>
                  <a:gd name="connsiteX2" fmla="*/ 277654 w 277653"/>
                  <a:gd name="connsiteY2" fmla="*/ 74581 h 100488"/>
                  <a:gd name="connsiteX3" fmla="*/ 258318 w 277653"/>
                  <a:gd name="connsiteY3" fmla="*/ 0 h 100488"/>
                  <a:gd name="connsiteX4" fmla="*/ 0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0" y="47816"/>
                    </a:moveTo>
                    <a:lnTo>
                      <a:pt x="82201" y="100489"/>
                    </a:lnTo>
                    <a:lnTo>
                      <a:pt x="277654" y="74581"/>
                    </a:lnTo>
                    <a:lnTo>
                      <a:pt x="258318" y="0"/>
                    </a:lnTo>
                    <a:lnTo>
                      <a:pt x="0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9" name="Forme libre : forme 28">
                <a:extLst>
                  <a:ext uri="{FF2B5EF4-FFF2-40B4-BE49-F238E27FC236}">
                    <a16:creationId xmlns:a16="http://schemas.microsoft.com/office/drawing/2014/main" id="{09DB52FD-F3DD-8D82-1C84-449DD17F3F06}"/>
                  </a:ext>
                </a:extLst>
              </p:cNvPr>
              <p:cNvSpPr/>
              <p:nvPr/>
            </p:nvSpPr>
            <p:spPr>
              <a:xfrm>
                <a:off x="2441334" y="4277003"/>
                <a:ext cx="170783" cy="124586"/>
              </a:xfrm>
              <a:custGeom>
                <a:avLst/>
                <a:gdLst>
                  <a:gd name="connsiteX0" fmla="*/ 51626 w 170783"/>
                  <a:gd name="connsiteY0" fmla="*/ 111157 h 124586"/>
                  <a:gd name="connsiteX1" fmla="*/ 170783 w 170783"/>
                  <a:gd name="connsiteY1" fmla="*/ 124587 h 124586"/>
                  <a:gd name="connsiteX2" fmla="*/ 63341 w 170783"/>
                  <a:gd name="connsiteY2" fmla="*/ 0 h 124586"/>
                  <a:gd name="connsiteX3" fmla="*/ 0 w 170783"/>
                  <a:gd name="connsiteY3" fmla="*/ 11716 h 124586"/>
                  <a:gd name="connsiteX4" fmla="*/ 51626 w 170783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783" h="124586">
                    <a:moveTo>
                      <a:pt x="51626" y="111157"/>
                    </a:moveTo>
                    <a:lnTo>
                      <a:pt x="170783" y="124587"/>
                    </a:lnTo>
                    <a:lnTo>
                      <a:pt x="63341" y="0"/>
                    </a:lnTo>
                    <a:lnTo>
                      <a:pt x="0" y="11716"/>
                    </a:lnTo>
                    <a:lnTo>
                      <a:pt x="51626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0" name="Forme libre : forme 29">
                <a:extLst>
                  <a:ext uri="{FF2B5EF4-FFF2-40B4-BE49-F238E27FC236}">
                    <a16:creationId xmlns:a16="http://schemas.microsoft.com/office/drawing/2014/main" id="{54FC1751-1D10-9131-010F-201411996CEB}"/>
                  </a:ext>
                </a:extLst>
              </p:cNvPr>
              <p:cNvSpPr/>
              <p:nvPr/>
            </p:nvSpPr>
            <p:spPr>
              <a:xfrm>
                <a:off x="2291506" y="4350441"/>
                <a:ext cx="320611" cy="51149"/>
              </a:xfrm>
              <a:custGeom>
                <a:avLst/>
                <a:gdLst>
                  <a:gd name="connsiteX0" fmla="*/ 0 w 320611"/>
                  <a:gd name="connsiteY0" fmla="*/ 38671 h 51149"/>
                  <a:gd name="connsiteX1" fmla="*/ 320612 w 320611"/>
                  <a:gd name="connsiteY1" fmla="*/ 51149 h 51149"/>
                  <a:gd name="connsiteX2" fmla="*/ 234315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0" y="38671"/>
                    </a:moveTo>
                    <a:lnTo>
                      <a:pt x="320612" y="51149"/>
                    </a:lnTo>
                    <a:lnTo>
                      <a:pt x="234315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1" name="Forme libre : forme 30">
                <a:extLst>
                  <a:ext uri="{FF2B5EF4-FFF2-40B4-BE49-F238E27FC236}">
                    <a16:creationId xmlns:a16="http://schemas.microsoft.com/office/drawing/2014/main" id="{CD661391-5A52-0FE8-A73A-63B58298EB55}"/>
                  </a:ext>
                </a:extLst>
              </p:cNvPr>
              <p:cNvSpPr/>
              <p:nvPr/>
            </p:nvSpPr>
            <p:spPr>
              <a:xfrm>
                <a:off x="2056810" y="3731602"/>
                <a:ext cx="76581" cy="270224"/>
              </a:xfrm>
              <a:custGeom>
                <a:avLst/>
                <a:gdLst>
                  <a:gd name="connsiteX0" fmla="*/ 7525 w 76581"/>
                  <a:gd name="connsiteY0" fmla="*/ 270224 h 270224"/>
                  <a:gd name="connsiteX1" fmla="*/ 72200 w 76581"/>
                  <a:gd name="connsiteY1" fmla="*/ 197168 h 270224"/>
                  <a:gd name="connsiteX2" fmla="*/ 76581 w 76581"/>
                  <a:gd name="connsiteY2" fmla="*/ 0 h 270224"/>
                  <a:gd name="connsiteX3" fmla="*/ 0 w 76581"/>
                  <a:gd name="connsiteY3" fmla="*/ 7715 h 270224"/>
                  <a:gd name="connsiteX4" fmla="*/ 7525 w 76581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81" h="270224">
                    <a:moveTo>
                      <a:pt x="7525" y="270224"/>
                    </a:moveTo>
                    <a:lnTo>
                      <a:pt x="72200" y="197168"/>
                    </a:lnTo>
                    <a:lnTo>
                      <a:pt x="76581" y="0"/>
                    </a:lnTo>
                    <a:lnTo>
                      <a:pt x="0" y="7715"/>
                    </a:lnTo>
                    <a:lnTo>
                      <a:pt x="7525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2" name="Forme libre : forme 31">
                <a:extLst>
                  <a:ext uri="{FF2B5EF4-FFF2-40B4-BE49-F238E27FC236}">
                    <a16:creationId xmlns:a16="http://schemas.microsoft.com/office/drawing/2014/main" id="{1EE79D10-1E72-E6AF-FBF2-AE8946D60C69}"/>
                  </a:ext>
                </a:extLst>
              </p:cNvPr>
              <p:cNvSpPr/>
              <p:nvPr/>
            </p:nvSpPr>
            <p:spPr>
              <a:xfrm>
                <a:off x="2062525" y="3850473"/>
                <a:ext cx="139541" cy="151352"/>
              </a:xfrm>
              <a:custGeom>
                <a:avLst/>
                <a:gdLst>
                  <a:gd name="connsiteX0" fmla="*/ 108013 w 139541"/>
                  <a:gd name="connsiteY0" fmla="*/ 115634 h 151352"/>
                  <a:gd name="connsiteX1" fmla="*/ 139541 w 139541"/>
                  <a:gd name="connsiteY1" fmla="*/ 0 h 151352"/>
                  <a:gd name="connsiteX2" fmla="*/ 0 w 139541"/>
                  <a:gd name="connsiteY2" fmla="*/ 87059 h 151352"/>
                  <a:gd name="connsiteX3" fmla="*/ 1810 w 139541"/>
                  <a:gd name="connsiteY3" fmla="*/ 151352 h 151352"/>
                  <a:gd name="connsiteX4" fmla="*/ 108013 w 139541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541" h="151352">
                    <a:moveTo>
                      <a:pt x="108013" y="115634"/>
                    </a:moveTo>
                    <a:lnTo>
                      <a:pt x="139541" y="0"/>
                    </a:lnTo>
                    <a:lnTo>
                      <a:pt x="0" y="87059"/>
                    </a:lnTo>
                    <a:lnTo>
                      <a:pt x="1810" y="151352"/>
                    </a:lnTo>
                    <a:lnTo>
                      <a:pt x="10801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33" name="Forme libre : forme 32">
                <a:extLst>
                  <a:ext uri="{FF2B5EF4-FFF2-40B4-BE49-F238E27FC236}">
                    <a16:creationId xmlns:a16="http://schemas.microsoft.com/office/drawing/2014/main" id="{B93B6C3A-041E-C5F6-F5D7-92CB31476C38}"/>
                  </a:ext>
                </a:extLst>
              </p:cNvPr>
              <p:cNvSpPr/>
              <p:nvPr/>
            </p:nvSpPr>
            <p:spPr>
              <a:xfrm>
                <a:off x="2138344" y="3850473"/>
                <a:ext cx="63722" cy="314896"/>
              </a:xfrm>
              <a:custGeom>
                <a:avLst/>
                <a:gdLst>
                  <a:gd name="connsiteX0" fmla="*/ 2286 w 63722"/>
                  <a:gd name="connsiteY0" fmla="*/ 314897 h 314896"/>
                  <a:gd name="connsiteX1" fmla="*/ 63722 w 63722"/>
                  <a:gd name="connsiteY1" fmla="*/ 0 h 314896"/>
                  <a:gd name="connsiteX2" fmla="*/ 0 w 63722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722" h="314896">
                    <a:moveTo>
                      <a:pt x="2286" y="314897"/>
                    </a:moveTo>
                    <a:lnTo>
                      <a:pt x="63722" y="0"/>
                    </a:lnTo>
                    <a:lnTo>
                      <a:pt x="0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grpSp>
          <p:nvGrpSpPr>
            <p:cNvPr id="11" name="Graphique 10">
              <a:extLst>
                <a:ext uri="{FF2B5EF4-FFF2-40B4-BE49-F238E27FC236}">
                  <a16:creationId xmlns:a16="http://schemas.microsoft.com/office/drawing/2014/main" id="{541C2F24-EFDE-B036-33CA-CD6DDBF54292}"/>
                </a:ext>
              </a:extLst>
            </p:cNvPr>
            <p:cNvGrpSpPr/>
            <p:nvPr/>
          </p:nvGrpSpPr>
          <p:grpSpPr>
            <a:xfrm>
              <a:off x="5703285" y="150577"/>
              <a:ext cx="442888" cy="441845"/>
              <a:chOff x="867709" y="3712552"/>
              <a:chExt cx="662273" cy="669988"/>
            </a:xfrm>
            <a:solidFill>
              <a:schemeClr val="bg1"/>
            </a:solidFill>
          </p:grpSpPr>
          <p:sp>
            <p:nvSpPr>
              <p:cNvPr id="16" name="Forme libre : forme 15">
                <a:extLst>
                  <a:ext uri="{FF2B5EF4-FFF2-40B4-BE49-F238E27FC236}">
                    <a16:creationId xmlns:a16="http://schemas.microsoft.com/office/drawing/2014/main" id="{E27F3F52-09F6-2A66-5EF4-798F43838C4B}"/>
                  </a:ext>
                </a:extLst>
              </p:cNvPr>
              <p:cNvSpPr/>
              <p:nvPr/>
            </p:nvSpPr>
            <p:spPr>
              <a:xfrm>
                <a:off x="904000" y="3778465"/>
                <a:ext cx="375285" cy="252793"/>
              </a:xfrm>
              <a:custGeom>
                <a:avLst/>
                <a:gdLst>
                  <a:gd name="connsiteX0" fmla="*/ 375285 w 375285"/>
                  <a:gd name="connsiteY0" fmla="*/ 242887 h 252793"/>
                  <a:gd name="connsiteX1" fmla="*/ 232791 w 375285"/>
                  <a:gd name="connsiteY1" fmla="*/ 252793 h 252793"/>
                  <a:gd name="connsiteX2" fmla="*/ 0 w 375285"/>
                  <a:gd name="connsiteY2" fmla="*/ 82106 h 252793"/>
                  <a:gd name="connsiteX3" fmla="*/ 77343 w 375285"/>
                  <a:gd name="connsiteY3" fmla="*/ 0 h 252793"/>
                  <a:gd name="connsiteX4" fmla="*/ 375285 w 375285"/>
                  <a:gd name="connsiteY4" fmla="*/ 242887 h 2527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75285" h="252793">
                    <a:moveTo>
                      <a:pt x="375285" y="242887"/>
                    </a:moveTo>
                    <a:lnTo>
                      <a:pt x="232791" y="252793"/>
                    </a:lnTo>
                    <a:lnTo>
                      <a:pt x="0" y="82106"/>
                    </a:lnTo>
                    <a:lnTo>
                      <a:pt x="77343" y="0"/>
                    </a:lnTo>
                    <a:lnTo>
                      <a:pt x="375285" y="24288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7" name="Forme libre : forme 16">
                <a:extLst>
                  <a:ext uri="{FF2B5EF4-FFF2-40B4-BE49-F238E27FC236}">
                    <a16:creationId xmlns:a16="http://schemas.microsoft.com/office/drawing/2014/main" id="{218476AA-216C-FB4D-743F-04182AF7671B}"/>
                  </a:ext>
                </a:extLst>
              </p:cNvPr>
              <p:cNvSpPr/>
              <p:nvPr/>
            </p:nvSpPr>
            <p:spPr>
              <a:xfrm>
                <a:off x="980771" y="3961916"/>
                <a:ext cx="298513" cy="150876"/>
              </a:xfrm>
              <a:custGeom>
                <a:avLst/>
                <a:gdLst>
                  <a:gd name="connsiteX0" fmla="*/ 162401 w 298513"/>
                  <a:gd name="connsiteY0" fmla="*/ 150876 h 150876"/>
                  <a:gd name="connsiteX1" fmla="*/ 0 w 298513"/>
                  <a:gd name="connsiteY1" fmla="*/ 84296 h 150876"/>
                  <a:gd name="connsiteX2" fmla="*/ 225552 w 298513"/>
                  <a:gd name="connsiteY2" fmla="*/ 0 h 150876"/>
                  <a:gd name="connsiteX3" fmla="*/ 298514 w 298513"/>
                  <a:gd name="connsiteY3" fmla="*/ 59436 h 150876"/>
                  <a:gd name="connsiteX4" fmla="*/ 162401 w 298513"/>
                  <a:gd name="connsiteY4" fmla="*/ 150876 h 1508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513" h="150876">
                    <a:moveTo>
                      <a:pt x="162401" y="150876"/>
                    </a:moveTo>
                    <a:lnTo>
                      <a:pt x="0" y="84296"/>
                    </a:lnTo>
                    <a:lnTo>
                      <a:pt x="225552" y="0"/>
                    </a:lnTo>
                    <a:lnTo>
                      <a:pt x="298514" y="59436"/>
                    </a:lnTo>
                    <a:lnTo>
                      <a:pt x="162401" y="15087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8" name="Forme libre : forme 17">
                <a:extLst>
                  <a:ext uri="{FF2B5EF4-FFF2-40B4-BE49-F238E27FC236}">
                    <a16:creationId xmlns:a16="http://schemas.microsoft.com/office/drawing/2014/main" id="{AE147AA5-72A1-2BC8-8734-0886B8B7D6F8}"/>
                  </a:ext>
                </a:extLst>
              </p:cNvPr>
              <p:cNvSpPr/>
              <p:nvPr/>
            </p:nvSpPr>
            <p:spPr>
              <a:xfrm>
                <a:off x="980771" y="4041164"/>
                <a:ext cx="420243" cy="214503"/>
              </a:xfrm>
              <a:custGeom>
                <a:avLst/>
                <a:gdLst>
                  <a:gd name="connsiteX0" fmla="*/ 420243 w 420243"/>
                  <a:gd name="connsiteY0" fmla="*/ 214503 h 214503"/>
                  <a:gd name="connsiteX1" fmla="*/ 0 w 420243"/>
                  <a:gd name="connsiteY1" fmla="*/ 5048 h 214503"/>
                  <a:gd name="connsiteX2" fmla="*/ 146590 w 420243"/>
                  <a:gd name="connsiteY2" fmla="*/ 0 h 214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243" h="214503">
                    <a:moveTo>
                      <a:pt x="420243" y="214503"/>
                    </a:moveTo>
                    <a:lnTo>
                      <a:pt x="0" y="5048"/>
                    </a:lnTo>
                    <a:lnTo>
                      <a:pt x="146590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19" name="Forme libre : forme 18">
                <a:extLst>
                  <a:ext uri="{FF2B5EF4-FFF2-40B4-BE49-F238E27FC236}">
                    <a16:creationId xmlns:a16="http://schemas.microsoft.com/office/drawing/2014/main" id="{F3CFA839-B2AA-BE43-4379-804CF3A2FD13}"/>
                  </a:ext>
                </a:extLst>
              </p:cNvPr>
              <p:cNvSpPr/>
              <p:nvPr/>
            </p:nvSpPr>
            <p:spPr>
              <a:xfrm>
                <a:off x="867709" y="4221853"/>
                <a:ext cx="277653" cy="100488"/>
              </a:xfrm>
              <a:custGeom>
                <a:avLst/>
                <a:gdLst>
                  <a:gd name="connsiteX0" fmla="*/ 277654 w 277653"/>
                  <a:gd name="connsiteY0" fmla="*/ 47816 h 100488"/>
                  <a:gd name="connsiteX1" fmla="*/ 195548 w 277653"/>
                  <a:gd name="connsiteY1" fmla="*/ 100489 h 100488"/>
                  <a:gd name="connsiteX2" fmla="*/ 0 w 277653"/>
                  <a:gd name="connsiteY2" fmla="*/ 74581 h 100488"/>
                  <a:gd name="connsiteX3" fmla="*/ 19431 w 277653"/>
                  <a:gd name="connsiteY3" fmla="*/ 0 h 100488"/>
                  <a:gd name="connsiteX4" fmla="*/ 277654 w 277653"/>
                  <a:gd name="connsiteY4" fmla="*/ 47816 h 100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653" h="100488">
                    <a:moveTo>
                      <a:pt x="277654" y="47816"/>
                    </a:moveTo>
                    <a:lnTo>
                      <a:pt x="195548" y="100489"/>
                    </a:lnTo>
                    <a:lnTo>
                      <a:pt x="0" y="74581"/>
                    </a:lnTo>
                    <a:lnTo>
                      <a:pt x="19431" y="0"/>
                    </a:lnTo>
                    <a:lnTo>
                      <a:pt x="277654" y="47816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0" name="Forme libre : forme 19">
                <a:extLst>
                  <a:ext uri="{FF2B5EF4-FFF2-40B4-BE49-F238E27FC236}">
                    <a16:creationId xmlns:a16="http://schemas.microsoft.com/office/drawing/2014/main" id="{154F49A1-6722-AA2B-2F5E-0AB4F02B6F46}"/>
                  </a:ext>
                </a:extLst>
              </p:cNvPr>
              <p:cNvSpPr/>
              <p:nvPr/>
            </p:nvSpPr>
            <p:spPr>
              <a:xfrm>
                <a:off x="974675" y="4257953"/>
                <a:ext cx="170687" cy="124586"/>
              </a:xfrm>
              <a:custGeom>
                <a:avLst/>
                <a:gdLst>
                  <a:gd name="connsiteX0" fmla="*/ 119158 w 170687"/>
                  <a:gd name="connsiteY0" fmla="*/ 111157 h 124586"/>
                  <a:gd name="connsiteX1" fmla="*/ 0 w 170687"/>
                  <a:gd name="connsiteY1" fmla="*/ 124587 h 124586"/>
                  <a:gd name="connsiteX2" fmla="*/ 107442 w 170687"/>
                  <a:gd name="connsiteY2" fmla="*/ 0 h 124586"/>
                  <a:gd name="connsiteX3" fmla="*/ 170688 w 170687"/>
                  <a:gd name="connsiteY3" fmla="*/ 11716 h 124586"/>
                  <a:gd name="connsiteX4" fmla="*/ 119158 w 170687"/>
                  <a:gd name="connsiteY4" fmla="*/ 111157 h 1245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687" h="124586">
                    <a:moveTo>
                      <a:pt x="119158" y="111157"/>
                    </a:moveTo>
                    <a:lnTo>
                      <a:pt x="0" y="124587"/>
                    </a:lnTo>
                    <a:lnTo>
                      <a:pt x="107442" y="0"/>
                    </a:lnTo>
                    <a:lnTo>
                      <a:pt x="170688" y="11716"/>
                    </a:lnTo>
                    <a:lnTo>
                      <a:pt x="119158" y="111157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1" name="Forme libre : forme 20">
                <a:extLst>
                  <a:ext uri="{FF2B5EF4-FFF2-40B4-BE49-F238E27FC236}">
                    <a16:creationId xmlns:a16="http://schemas.microsoft.com/office/drawing/2014/main" id="{7122D072-46B0-AC62-A752-97D245E81DBF}"/>
                  </a:ext>
                </a:extLst>
              </p:cNvPr>
              <p:cNvSpPr/>
              <p:nvPr/>
            </p:nvSpPr>
            <p:spPr>
              <a:xfrm>
                <a:off x="974675" y="4331391"/>
                <a:ext cx="320611" cy="51149"/>
              </a:xfrm>
              <a:custGeom>
                <a:avLst/>
                <a:gdLst>
                  <a:gd name="connsiteX0" fmla="*/ 320612 w 320611"/>
                  <a:gd name="connsiteY0" fmla="*/ 38671 h 51149"/>
                  <a:gd name="connsiteX1" fmla="*/ 0 w 320611"/>
                  <a:gd name="connsiteY1" fmla="*/ 51149 h 51149"/>
                  <a:gd name="connsiteX2" fmla="*/ 86201 w 320611"/>
                  <a:gd name="connsiteY2" fmla="*/ 0 h 511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0611" h="51149">
                    <a:moveTo>
                      <a:pt x="320612" y="38671"/>
                    </a:moveTo>
                    <a:lnTo>
                      <a:pt x="0" y="51149"/>
                    </a:lnTo>
                    <a:lnTo>
                      <a:pt x="86201" y="0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2" name="Forme libre : forme 21">
                <a:extLst>
                  <a:ext uri="{FF2B5EF4-FFF2-40B4-BE49-F238E27FC236}">
                    <a16:creationId xmlns:a16="http://schemas.microsoft.com/office/drawing/2014/main" id="{F455BF3A-0C42-4B1F-CA76-86D3EEBA62E6}"/>
                  </a:ext>
                </a:extLst>
              </p:cNvPr>
              <p:cNvSpPr/>
              <p:nvPr/>
            </p:nvSpPr>
            <p:spPr>
              <a:xfrm>
                <a:off x="1453306" y="3712552"/>
                <a:ext cx="76676" cy="270224"/>
              </a:xfrm>
              <a:custGeom>
                <a:avLst/>
                <a:gdLst>
                  <a:gd name="connsiteX0" fmla="*/ 69152 w 76676"/>
                  <a:gd name="connsiteY0" fmla="*/ 270224 h 270224"/>
                  <a:gd name="connsiteX1" fmla="*/ 4477 w 76676"/>
                  <a:gd name="connsiteY1" fmla="*/ 197168 h 270224"/>
                  <a:gd name="connsiteX2" fmla="*/ 0 w 76676"/>
                  <a:gd name="connsiteY2" fmla="*/ 0 h 270224"/>
                  <a:gd name="connsiteX3" fmla="*/ 76676 w 76676"/>
                  <a:gd name="connsiteY3" fmla="*/ 7715 h 270224"/>
                  <a:gd name="connsiteX4" fmla="*/ 69152 w 76676"/>
                  <a:gd name="connsiteY4" fmla="*/ 270224 h 270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676" h="270224">
                    <a:moveTo>
                      <a:pt x="69152" y="270224"/>
                    </a:moveTo>
                    <a:lnTo>
                      <a:pt x="4477" y="197168"/>
                    </a:lnTo>
                    <a:lnTo>
                      <a:pt x="0" y="0"/>
                    </a:lnTo>
                    <a:lnTo>
                      <a:pt x="76676" y="7715"/>
                    </a:lnTo>
                    <a:lnTo>
                      <a:pt x="69152" y="27022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3" name="Forme libre : forme 22">
                <a:extLst>
                  <a:ext uri="{FF2B5EF4-FFF2-40B4-BE49-F238E27FC236}">
                    <a16:creationId xmlns:a16="http://schemas.microsoft.com/office/drawing/2014/main" id="{3DD94BD0-2300-F104-A29F-FA34D077C2F4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139636" cy="151352"/>
              </a:xfrm>
              <a:custGeom>
                <a:avLst/>
                <a:gdLst>
                  <a:gd name="connsiteX0" fmla="*/ 31623 w 139636"/>
                  <a:gd name="connsiteY0" fmla="*/ 115634 h 151352"/>
                  <a:gd name="connsiteX1" fmla="*/ 0 w 139636"/>
                  <a:gd name="connsiteY1" fmla="*/ 0 h 151352"/>
                  <a:gd name="connsiteX2" fmla="*/ 139637 w 139636"/>
                  <a:gd name="connsiteY2" fmla="*/ 87059 h 151352"/>
                  <a:gd name="connsiteX3" fmla="*/ 137827 w 139636"/>
                  <a:gd name="connsiteY3" fmla="*/ 151352 h 151352"/>
                  <a:gd name="connsiteX4" fmla="*/ 31623 w 139636"/>
                  <a:gd name="connsiteY4" fmla="*/ 115634 h 1513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9636" h="151352">
                    <a:moveTo>
                      <a:pt x="31623" y="115634"/>
                    </a:moveTo>
                    <a:lnTo>
                      <a:pt x="0" y="0"/>
                    </a:lnTo>
                    <a:lnTo>
                      <a:pt x="139637" y="87059"/>
                    </a:lnTo>
                    <a:lnTo>
                      <a:pt x="137827" y="151352"/>
                    </a:lnTo>
                    <a:lnTo>
                      <a:pt x="31623" y="115634"/>
                    </a:lnTo>
                    <a:close/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  <p:sp>
            <p:nvSpPr>
              <p:cNvPr id="24" name="Forme libre : forme 23">
                <a:extLst>
                  <a:ext uri="{FF2B5EF4-FFF2-40B4-BE49-F238E27FC236}">
                    <a16:creationId xmlns:a16="http://schemas.microsoft.com/office/drawing/2014/main" id="{F3B426C7-875D-67CA-3D3A-19FA258897CC}"/>
                  </a:ext>
                </a:extLst>
              </p:cNvPr>
              <p:cNvSpPr/>
              <p:nvPr/>
            </p:nvSpPr>
            <p:spPr>
              <a:xfrm>
                <a:off x="1384631" y="3831423"/>
                <a:ext cx="63817" cy="314896"/>
              </a:xfrm>
              <a:custGeom>
                <a:avLst/>
                <a:gdLst>
                  <a:gd name="connsiteX0" fmla="*/ 61531 w 63817"/>
                  <a:gd name="connsiteY0" fmla="*/ 314897 h 314896"/>
                  <a:gd name="connsiteX1" fmla="*/ 0 w 63817"/>
                  <a:gd name="connsiteY1" fmla="*/ 0 h 314896"/>
                  <a:gd name="connsiteX2" fmla="*/ 63818 w 63817"/>
                  <a:gd name="connsiteY2" fmla="*/ 77343 h 3148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3817" h="314896">
                    <a:moveTo>
                      <a:pt x="61531" y="314897"/>
                    </a:moveTo>
                    <a:lnTo>
                      <a:pt x="0" y="0"/>
                    </a:lnTo>
                    <a:lnTo>
                      <a:pt x="63818" y="77343"/>
                    </a:lnTo>
                  </a:path>
                </a:pathLst>
              </a:custGeom>
              <a:solidFill>
                <a:schemeClr val="bg1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fr-FR"/>
              </a:p>
            </p:txBody>
          </p:sp>
        </p:grp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356D82EB-72D9-E71E-6F5E-2374EC30DDCF}"/>
                </a:ext>
              </a:extLst>
            </p:cNvPr>
            <p:cNvSpPr/>
            <p:nvPr/>
          </p:nvSpPr>
          <p:spPr>
            <a:xfrm>
              <a:off x="5358426" y="471676"/>
              <a:ext cx="1839243" cy="1631316"/>
            </a:xfrm>
            <a:custGeom>
              <a:avLst/>
              <a:gdLst>
                <a:gd name="connsiteX0" fmla="*/ 2748050 w 2750313"/>
                <a:gd name="connsiteY0" fmla="*/ 864292 h 2473635"/>
                <a:gd name="connsiteX1" fmla="*/ 2526689 w 2750313"/>
                <a:gd name="connsiteY1" fmla="*/ 675316 h 2473635"/>
                <a:gd name="connsiteX2" fmla="*/ 1785739 w 2750313"/>
                <a:gd name="connsiteY2" fmla="*/ 227260 h 2473635"/>
                <a:gd name="connsiteX3" fmla="*/ 1781072 w 2750313"/>
                <a:gd name="connsiteY3" fmla="*/ 198304 h 2473635"/>
                <a:gd name="connsiteX4" fmla="*/ 1662486 w 2750313"/>
                <a:gd name="connsiteY4" fmla="*/ 76669 h 2473635"/>
                <a:gd name="connsiteX5" fmla="*/ 1631244 w 2750313"/>
                <a:gd name="connsiteY5" fmla="*/ 95529 h 2473635"/>
                <a:gd name="connsiteX6" fmla="*/ 1451602 w 2750313"/>
                <a:gd name="connsiteY6" fmla="*/ 469 h 2473635"/>
                <a:gd name="connsiteX7" fmla="*/ 1247767 w 2750313"/>
                <a:gd name="connsiteY7" fmla="*/ 80479 h 2473635"/>
                <a:gd name="connsiteX8" fmla="*/ 1226050 w 2750313"/>
                <a:gd name="connsiteY8" fmla="*/ 65811 h 2473635"/>
                <a:gd name="connsiteX9" fmla="*/ 1092224 w 2750313"/>
                <a:gd name="connsiteY9" fmla="*/ 170491 h 2473635"/>
                <a:gd name="connsiteX10" fmla="*/ 1083080 w 2750313"/>
                <a:gd name="connsiteY10" fmla="*/ 201447 h 2473635"/>
                <a:gd name="connsiteX11" fmla="*/ 249642 w 2750313"/>
                <a:gd name="connsiteY11" fmla="*/ 562540 h 2473635"/>
                <a:gd name="connsiteX12" fmla="*/ 4945 w 2750313"/>
                <a:gd name="connsiteY12" fmla="*/ 720083 h 2473635"/>
                <a:gd name="connsiteX13" fmla="*/ 148868 w 2750313"/>
                <a:gd name="connsiteY13" fmla="*/ 926299 h 2473635"/>
                <a:gd name="connsiteX14" fmla="*/ 633976 w 2750313"/>
                <a:gd name="connsiteY14" fmla="*/ 1240148 h 2473635"/>
                <a:gd name="connsiteX15" fmla="*/ 807426 w 2750313"/>
                <a:gd name="connsiteY15" fmla="*/ 1340161 h 2473635"/>
                <a:gd name="connsiteX16" fmla="*/ 890770 w 2750313"/>
                <a:gd name="connsiteY16" fmla="*/ 2452109 h 2473635"/>
                <a:gd name="connsiteX17" fmla="*/ 892294 w 2750313"/>
                <a:gd name="connsiteY17" fmla="*/ 2473636 h 2473635"/>
                <a:gd name="connsiteX18" fmla="*/ 1841556 w 2750313"/>
                <a:gd name="connsiteY18" fmla="*/ 2473636 h 2473635"/>
                <a:gd name="connsiteX19" fmla="*/ 1844032 w 2750313"/>
                <a:gd name="connsiteY19" fmla="*/ 2438298 h 2473635"/>
                <a:gd name="connsiteX20" fmla="*/ 1919375 w 2750313"/>
                <a:gd name="connsiteY20" fmla="*/ 1347685 h 2473635"/>
                <a:gd name="connsiteX21" fmla="*/ 2054820 w 2750313"/>
                <a:gd name="connsiteY21" fmla="*/ 1295203 h 2473635"/>
                <a:gd name="connsiteX22" fmla="*/ 2577648 w 2750313"/>
                <a:gd name="connsiteY22" fmla="*/ 1049267 h 2473635"/>
                <a:gd name="connsiteX23" fmla="*/ 2747955 w 2750313"/>
                <a:gd name="connsiteY23" fmla="*/ 864196 h 2473635"/>
                <a:gd name="connsiteX24" fmla="*/ 440047 w 2750313"/>
                <a:gd name="connsiteY24" fmla="*/ 738562 h 2473635"/>
                <a:gd name="connsiteX25" fmla="*/ 1121466 w 2750313"/>
                <a:gd name="connsiteY25" fmla="*/ 335654 h 2473635"/>
                <a:gd name="connsiteX26" fmla="*/ 1124514 w 2750313"/>
                <a:gd name="connsiteY26" fmla="*/ 337083 h 2473635"/>
                <a:gd name="connsiteX27" fmla="*/ 1154517 w 2750313"/>
                <a:gd name="connsiteY27" fmla="*/ 339655 h 2473635"/>
                <a:gd name="connsiteX28" fmla="*/ 1165662 w 2750313"/>
                <a:gd name="connsiteY28" fmla="*/ 605593 h 2473635"/>
                <a:gd name="connsiteX29" fmla="*/ 1235385 w 2750313"/>
                <a:gd name="connsiteY29" fmla="*/ 703033 h 2473635"/>
                <a:gd name="connsiteX30" fmla="*/ 1217954 w 2750313"/>
                <a:gd name="connsiteY30" fmla="*/ 848766 h 2473635"/>
                <a:gd name="connsiteX31" fmla="*/ 1165090 w 2750313"/>
                <a:gd name="connsiteY31" fmla="*/ 805427 h 2473635"/>
                <a:gd name="connsiteX32" fmla="*/ 1165090 w 2750313"/>
                <a:gd name="connsiteY32" fmla="*/ 825906 h 2473635"/>
                <a:gd name="connsiteX33" fmla="*/ 1165090 w 2750313"/>
                <a:gd name="connsiteY33" fmla="*/ 825811 h 2473635"/>
                <a:gd name="connsiteX34" fmla="*/ 1165566 w 2750313"/>
                <a:gd name="connsiteY34" fmla="*/ 884389 h 2473635"/>
                <a:gd name="connsiteX35" fmla="*/ 791043 w 2750313"/>
                <a:gd name="connsiteY35" fmla="*/ 852195 h 2473635"/>
                <a:gd name="connsiteX36" fmla="*/ 439952 w 2750313"/>
                <a:gd name="connsiteY36" fmla="*/ 738562 h 2473635"/>
                <a:gd name="connsiteX37" fmla="*/ 1951379 w 2750313"/>
                <a:gd name="connsiteY37" fmla="*/ 889628 h 2473635"/>
                <a:gd name="connsiteX38" fmla="*/ 1585619 w 2750313"/>
                <a:gd name="connsiteY38" fmla="*/ 868768 h 2473635"/>
                <a:gd name="connsiteX39" fmla="*/ 1586000 w 2750313"/>
                <a:gd name="connsiteY39" fmla="*/ 825811 h 2473635"/>
                <a:gd name="connsiteX40" fmla="*/ 1585905 w 2750313"/>
                <a:gd name="connsiteY40" fmla="*/ 825811 h 2473635"/>
                <a:gd name="connsiteX41" fmla="*/ 1586000 w 2750313"/>
                <a:gd name="connsiteY41" fmla="*/ 805427 h 2473635"/>
                <a:gd name="connsiteX42" fmla="*/ 1560092 w 2750313"/>
                <a:gd name="connsiteY42" fmla="*/ 828382 h 2473635"/>
                <a:gd name="connsiteX43" fmla="*/ 1561425 w 2750313"/>
                <a:gd name="connsiteY43" fmla="*/ 723607 h 2473635"/>
                <a:gd name="connsiteX44" fmla="*/ 1647531 w 2750313"/>
                <a:gd name="connsiteY44" fmla="*/ 634739 h 2473635"/>
                <a:gd name="connsiteX45" fmla="*/ 1705348 w 2750313"/>
                <a:gd name="connsiteY45" fmla="*/ 359752 h 2473635"/>
                <a:gd name="connsiteX46" fmla="*/ 1726113 w 2750313"/>
                <a:gd name="connsiteY46" fmla="*/ 359276 h 2473635"/>
                <a:gd name="connsiteX47" fmla="*/ 2314567 w 2750313"/>
                <a:gd name="connsiteY47" fmla="*/ 824191 h 2473635"/>
                <a:gd name="connsiteX48" fmla="*/ 1951379 w 2750313"/>
                <a:gd name="connsiteY48" fmla="*/ 889628 h 24736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750313" h="2473635">
                  <a:moveTo>
                    <a:pt x="2748050" y="864292"/>
                  </a:moveTo>
                  <a:cubicBezTo>
                    <a:pt x="2699949" y="776947"/>
                    <a:pt x="2586601" y="712177"/>
                    <a:pt x="2526689" y="675316"/>
                  </a:cubicBezTo>
                  <a:lnTo>
                    <a:pt x="1785739" y="227260"/>
                  </a:lnTo>
                  <a:cubicBezTo>
                    <a:pt x="1784787" y="217735"/>
                    <a:pt x="1783263" y="208019"/>
                    <a:pt x="1781072" y="198304"/>
                  </a:cubicBezTo>
                  <a:cubicBezTo>
                    <a:pt x="1763355" y="120294"/>
                    <a:pt x="1710301" y="65811"/>
                    <a:pt x="1662486" y="76669"/>
                  </a:cubicBezTo>
                  <a:cubicBezTo>
                    <a:pt x="1650484" y="79432"/>
                    <a:pt x="1640007" y="86004"/>
                    <a:pt x="1631244" y="95529"/>
                  </a:cubicBezTo>
                  <a:cubicBezTo>
                    <a:pt x="1591334" y="42570"/>
                    <a:pt x="1533231" y="6280"/>
                    <a:pt x="1451602" y="469"/>
                  </a:cubicBezTo>
                  <a:cubicBezTo>
                    <a:pt x="1394643" y="-3531"/>
                    <a:pt x="1310632" y="17614"/>
                    <a:pt x="1247767" y="80479"/>
                  </a:cubicBezTo>
                  <a:cubicBezTo>
                    <a:pt x="1241576" y="74002"/>
                    <a:pt x="1234337" y="68954"/>
                    <a:pt x="1226050" y="65811"/>
                  </a:cubicBezTo>
                  <a:cubicBezTo>
                    <a:pt x="1180140" y="48666"/>
                    <a:pt x="1120227" y="95529"/>
                    <a:pt x="1092224" y="170491"/>
                  </a:cubicBezTo>
                  <a:cubicBezTo>
                    <a:pt x="1088319" y="180873"/>
                    <a:pt x="1085366" y="191255"/>
                    <a:pt x="1083080" y="201447"/>
                  </a:cubicBezTo>
                  <a:lnTo>
                    <a:pt x="249642" y="562540"/>
                  </a:lnTo>
                  <a:cubicBezTo>
                    <a:pt x="185349" y="591115"/>
                    <a:pt x="64286" y="640073"/>
                    <a:pt x="4945" y="720083"/>
                  </a:cubicBezTo>
                  <a:cubicBezTo>
                    <a:pt x="-24201" y="781996"/>
                    <a:pt x="82193" y="881246"/>
                    <a:pt x="148868" y="926299"/>
                  </a:cubicBezTo>
                  <a:lnTo>
                    <a:pt x="633976" y="1240148"/>
                  </a:lnTo>
                  <a:cubicBezTo>
                    <a:pt x="690745" y="1269961"/>
                    <a:pt x="748752" y="1300156"/>
                    <a:pt x="807426" y="1340161"/>
                  </a:cubicBezTo>
                  <a:lnTo>
                    <a:pt x="890770" y="2452109"/>
                  </a:lnTo>
                  <a:cubicBezTo>
                    <a:pt x="891627" y="2456967"/>
                    <a:pt x="892104" y="2464396"/>
                    <a:pt x="892294" y="2473636"/>
                  </a:cubicBezTo>
                  <a:lnTo>
                    <a:pt x="1841556" y="2473636"/>
                  </a:lnTo>
                  <a:cubicBezTo>
                    <a:pt x="1842413" y="2460110"/>
                    <a:pt x="1843270" y="2448013"/>
                    <a:pt x="1844032" y="2438298"/>
                  </a:cubicBezTo>
                  <a:lnTo>
                    <a:pt x="1919375" y="1347685"/>
                  </a:lnTo>
                  <a:cubicBezTo>
                    <a:pt x="1965381" y="1327588"/>
                    <a:pt x="2010434" y="1311395"/>
                    <a:pt x="2054820" y="1295203"/>
                  </a:cubicBezTo>
                  <a:lnTo>
                    <a:pt x="2577648" y="1049267"/>
                  </a:lnTo>
                  <a:cubicBezTo>
                    <a:pt x="2649752" y="1013548"/>
                    <a:pt x="2768529" y="929538"/>
                    <a:pt x="2747955" y="864196"/>
                  </a:cubicBezTo>
                  <a:close/>
                  <a:moveTo>
                    <a:pt x="440047" y="738562"/>
                  </a:moveTo>
                  <a:lnTo>
                    <a:pt x="1121466" y="335654"/>
                  </a:lnTo>
                  <a:cubicBezTo>
                    <a:pt x="1122513" y="336130"/>
                    <a:pt x="1123466" y="336702"/>
                    <a:pt x="1124514" y="337083"/>
                  </a:cubicBezTo>
                  <a:cubicBezTo>
                    <a:pt x="1134039" y="340607"/>
                    <a:pt x="1144135" y="341274"/>
                    <a:pt x="1154517" y="339655"/>
                  </a:cubicBezTo>
                  <a:cubicBezTo>
                    <a:pt x="1146135" y="436905"/>
                    <a:pt x="1148421" y="546538"/>
                    <a:pt x="1165662" y="605593"/>
                  </a:cubicBezTo>
                  <a:cubicBezTo>
                    <a:pt x="1174996" y="637597"/>
                    <a:pt x="1202238" y="671982"/>
                    <a:pt x="1235385" y="703033"/>
                  </a:cubicBezTo>
                  <a:lnTo>
                    <a:pt x="1217954" y="848766"/>
                  </a:lnTo>
                  <a:lnTo>
                    <a:pt x="1165090" y="805427"/>
                  </a:lnTo>
                  <a:lnTo>
                    <a:pt x="1165090" y="825906"/>
                  </a:lnTo>
                  <a:cubicBezTo>
                    <a:pt x="1165090" y="825906"/>
                    <a:pt x="1165090" y="825811"/>
                    <a:pt x="1165090" y="825811"/>
                  </a:cubicBezTo>
                  <a:lnTo>
                    <a:pt x="1165566" y="884389"/>
                  </a:lnTo>
                  <a:cubicBezTo>
                    <a:pt x="1020691" y="824763"/>
                    <a:pt x="791043" y="852195"/>
                    <a:pt x="791043" y="852195"/>
                  </a:cubicBezTo>
                  <a:lnTo>
                    <a:pt x="439952" y="738562"/>
                  </a:lnTo>
                  <a:close/>
                  <a:moveTo>
                    <a:pt x="1951379" y="889628"/>
                  </a:moveTo>
                  <a:cubicBezTo>
                    <a:pt x="1951379" y="889628"/>
                    <a:pt x="1736971" y="834002"/>
                    <a:pt x="1585619" y="868768"/>
                  </a:cubicBezTo>
                  <a:lnTo>
                    <a:pt x="1586000" y="825811"/>
                  </a:lnTo>
                  <a:lnTo>
                    <a:pt x="1585905" y="825811"/>
                  </a:lnTo>
                  <a:cubicBezTo>
                    <a:pt x="1585905" y="825811"/>
                    <a:pt x="1586000" y="805427"/>
                    <a:pt x="1586000" y="805427"/>
                  </a:cubicBezTo>
                  <a:lnTo>
                    <a:pt x="1560092" y="828382"/>
                  </a:lnTo>
                  <a:lnTo>
                    <a:pt x="1561425" y="723607"/>
                  </a:lnTo>
                  <a:cubicBezTo>
                    <a:pt x="1601049" y="691603"/>
                    <a:pt x="1634768" y="657218"/>
                    <a:pt x="1647531" y="634739"/>
                  </a:cubicBezTo>
                  <a:cubicBezTo>
                    <a:pt x="1681440" y="574827"/>
                    <a:pt x="1706110" y="468433"/>
                    <a:pt x="1705348" y="359752"/>
                  </a:cubicBezTo>
                  <a:cubicBezTo>
                    <a:pt x="1712301" y="360800"/>
                    <a:pt x="1719255" y="360800"/>
                    <a:pt x="1726113" y="359276"/>
                  </a:cubicBezTo>
                  <a:lnTo>
                    <a:pt x="2314567" y="824191"/>
                  </a:lnTo>
                  <a:lnTo>
                    <a:pt x="1951379" y="889628"/>
                  </a:lnTo>
                  <a:close/>
                </a:path>
              </a:pathLst>
            </a:custGeom>
            <a:solidFill>
              <a:schemeClr val="bg1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6BB30174-3863-B5F1-8CCE-C70F3092D0F3}"/>
                </a:ext>
              </a:extLst>
            </p:cNvPr>
            <p:cNvSpPr/>
            <p:nvPr/>
          </p:nvSpPr>
          <p:spPr>
            <a:xfrm rot="16814401">
              <a:off x="6772969" y="1692579"/>
              <a:ext cx="61737" cy="61737"/>
            </a:xfrm>
            <a:custGeom>
              <a:avLst/>
              <a:gdLst>
                <a:gd name="connsiteX0" fmla="*/ 66764 w 66764"/>
                <a:gd name="connsiteY0" fmla="*/ 33382 h 66764"/>
                <a:gd name="connsiteX1" fmla="*/ 33382 w 66764"/>
                <a:gd name="connsiteY1" fmla="*/ 66764 h 66764"/>
                <a:gd name="connsiteX2" fmla="*/ 0 w 66764"/>
                <a:gd name="connsiteY2" fmla="*/ 33382 h 66764"/>
                <a:gd name="connsiteX3" fmla="*/ 33382 w 66764"/>
                <a:gd name="connsiteY3" fmla="*/ 0 h 66764"/>
                <a:gd name="connsiteX4" fmla="*/ 66764 w 66764"/>
                <a:gd name="connsiteY4" fmla="*/ 33382 h 66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764" h="66764">
                  <a:moveTo>
                    <a:pt x="66764" y="33382"/>
                  </a:moveTo>
                  <a:cubicBezTo>
                    <a:pt x="66764" y="51819"/>
                    <a:pt x="51819" y="66764"/>
                    <a:pt x="33382" y="66764"/>
                  </a:cubicBezTo>
                  <a:cubicBezTo>
                    <a:pt x="14946" y="66764"/>
                    <a:pt x="0" y="51819"/>
                    <a:pt x="0" y="33382"/>
                  </a:cubicBezTo>
                  <a:cubicBezTo>
                    <a:pt x="0" y="14946"/>
                    <a:pt x="14946" y="0"/>
                    <a:pt x="33382" y="0"/>
                  </a:cubicBezTo>
                  <a:cubicBezTo>
                    <a:pt x="51819" y="0"/>
                    <a:pt x="66764" y="14946"/>
                    <a:pt x="66764" y="33382"/>
                  </a:cubicBezTo>
                  <a:close/>
                </a:path>
              </a:pathLst>
            </a:custGeom>
            <a:solidFill>
              <a:srgbClr val="C2B59B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r-FR"/>
            </a:p>
          </p:txBody>
        </p:sp>
        <p:pic>
          <p:nvPicPr>
            <p:cNvPr id="14" name="Graphique 13">
              <a:extLst>
                <a:ext uri="{FF2B5EF4-FFF2-40B4-BE49-F238E27FC236}">
                  <a16:creationId xmlns:a16="http://schemas.microsoft.com/office/drawing/2014/main" id="{BB04AC41-BADA-D4F8-8FBB-FFC81B363C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b="87530"/>
            <a:stretch/>
          </p:blipFill>
          <p:spPr>
            <a:xfrm>
              <a:off x="5733257" y="1041114"/>
              <a:ext cx="1073892" cy="406633"/>
            </a:xfrm>
            <a:prstGeom prst="rect">
              <a:avLst/>
            </a:prstGeom>
          </p:spPr>
        </p:pic>
        <p:pic>
          <p:nvPicPr>
            <p:cNvPr id="15" name="Graphique 14">
              <a:extLst>
                <a:ext uri="{FF2B5EF4-FFF2-40B4-BE49-F238E27FC236}">
                  <a16:creationId xmlns:a16="http://schemas.microsoft.com/office/drawing/2014/main" id="{B6509EBE-3396-1010-9DBD-39C7B1B4682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3125" b="66653"/>
            <a:stretch/>
          </p:blipFill>
          <p:spPr>
            <a:xfrm>
              <a:off x="5751025" y="1445680"/>
              <a:ext cx="1040551" cy="659379"/>
            </a:xfrm>
            <a:prstGeom prst="rect">
              <a:avLst/>
            </a:prstGeom>
          </p:spPr>
        </p:pic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F59D72F4-ACA6-C8BE-3A93-FBD207CF918B}"/>
              </a:ext>
            </a:extLst>
          </p:cNvPr>
          <p:cNvSpPr txBox="1"/>
          <p:nvPr/>
        </p:nvSpPr>
        <p:spPr>
          <a:xfrm>
            <a:off x="250909" y="1699124"/>
            <a:ext cx="11746564" cy="37087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35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30% d’eau en moins </a:t>
            </a: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2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pour le même volume de production </a:t>
            </a:r>
          </a:p>
          <a:p>
            <a:pPr algn="ctr">
              <a:lnSpc>
                <a:spcPct val="150000"/>
              </a:lnSpc>
            </a:pPr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 on veut nous imposer une augmentation de  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3500" b="1" dirty="0">
                <a:solidFill>
                  <a:schemeClr val="bg1"/>
                </a:solidFill>
                <a:effectLst/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40 % de </a:t>
            </a:r>
            <a:r>
              <a:rPr lang="fr-FR" sz="3500" b="1" dirty="0">
                <a:solidFill>
                  <a:schemeClr val="bg1"/>
                </a:solidFill>
                <a:highlight>
                  <a:srgbClr val="029064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la redevance pour prélèvement d’eau !</a:t>
            </a:r>
            <a:b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fr-FR" sz="26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fr-FR" sz="2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EE6B9FD-FEA4-31BF-6EC5-6208071BEB1E}"/>
              </a:ext>
            </a:extLst>
          </p:cNvPr>
          <p:cNvSpPr txBox="1"/>
          <p:nvPr/>
        </p:nvSpPr>
        <p:spPr>
          <a:xfrm>
            <a:off x="820398" y="489567"/>
            <a:ext cx="8710963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sz="32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Pas d’accès à l’eau : </a:t>
            </a:r>
          </a:p>
          <a:p>
            <a:r>
              <a:rPr lang="fr-FR" sz="3200" b="1" kern="0" dirty="0">
                <a:solidFill>
                  <a:srgbClr val="0290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c’est l’agriculture qu’on assèche !</a:t>
            </a:r>
          </a:p>
        </p:txBody>
      </p:sp>
      <p:grpSp>
        <p:nvGrpSpPr>
          <p:cNvPr id="38" name="Groupe 37">
            <a:extLst>
              <a:ext uri="{FF2B5EF4-FFF2-40B4-BE49-F238E27FC236}">
                <a16:creationId xmlns:a16="http://schemas.microsoft.com/office/drawing/2014/main" id="{79FADB3D-9A1E-00C0-4B65-3B3B08310717}"/>
              </a:ext>
            </a:extLst>
          </p:cNvPr>
          <p:cNvGrpSpPr/>
          <p:nvPr/>
        </p:nvGrpSpPr>
        <p:grpSpPr>
          <a:xfrm>
            <a:off x="217613" y="0"/>
            <a:ext cx="11926993" cy="6657752"/>
            <a:chOff x="461314" y="2153168"/>
            <a:chExt cx="7113807" cy="8222704"/>
          </a:xfrm>
        </p:grpSpPr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C9CDF209-DAE3-3DB9-75E1-7156688DBC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357" y="2153168"/>
              <a:ext cx="3" cy="722913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8B7E4D3D-044B-8F47-E701-DD65A17DA941}"/>
                </a:ext>
              </a:extLst>
            </p:cNvPr>
            <p:cNvGrpSpPr/>
            <p:nvPr/>
          </p:nvGrpSpPr>
          <p:grpSpPr>
            <a:xfrm>
              <a:off x="461314" y="8389058"/>
              <a:ext cx="7113807" cy="1986814"/>
              <a:chOff x="779514" y="8483374"/>
              <a:chExt cx="6492908" cy="1908400"/>
            </a:xfrm>
          </p:grpSpPr>
          <p:sp>
            <p:nvSpPr>
              <p:cNvPr id="42" name="Arc 41">
                <a:extLst>
                  <a:ext uri="{FF2B5EF4-FFF2-40B4-BE49-F238E27FC236}">
                    <a16:creationId xmlns:a16="http://schemas.microsoft.com/office/drawing/2014/main" id="{33394868-06F2-9757-52EE-3590A17D69B6}"/>
                  </a:ext>
                </a:extLst>
              </p:cNvPr>
              <p:cNvSpPr/>
              <p:nvPr/>
            </p:nvSpPr>
            <p:spPr>
              <a:xfrm rot="10800000">
                <a:off x="779514" y="8483374"/>
                <a:ext cx="1127857" cy="1908400"/>
              </a:xfrm>
              <a:prstGeom prst="arc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fr-FR" sz="1799" noProof="1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401B4406-A9AA-4851-1CB5-CC136654171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34241" y="10391687"/>
                <a:ext cx="5938181" cy="0"/>
              </a:xfrm>
              <a:prstGeom prst="line">
                <a:avLst/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3EFDC69D-AACD-9EB3-7C7B-9E6B1373DD97}"/>
              </a:ext>
            </a:extLst>
          </p:cNvPr>
          <p:cNvGrpSpPr/>
          <p:nvPr/>
        </p:nvGrpSpPr>
        <p:grpSpPr>
          <a:xfrm>
            <a:off x="1456695" y="6204226"/>
            <a:ext cx="555140" cy="475358"/>
            <a:chOff x="2334728" y="8016876"/>
            <a:chExt cx="2791235" cy="2390098"/>
          </a:xfrm>
        </p:grpSpPr>
        <p:pic>
          <p:nvPicPr>
            <p:cNvPr id="48" name="Graphique 47">
              <a:extLst>
                <a:ext uri="{FF2B5EF4-FFF2-40B4-BE49-F238E27FC236}">
                  <a16:creationId xmlns:a16="http://schemas.microsoft.com/office/drawing/2014/main" id="{F5135820-774A-483D-87D3-E2BE0CF57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49" name="Ellipse 48">
              <a:extLst>
                <a:ext uri="{FF2B5EF4-FFF2-40B4-BE49-F238E27FC236}">
                  <a16:creationId xmlns:a16="http://schemas.microsoft.com/office/drawing/2014/main" id="{A3FFA5CD-FB4F-1C15-9C2B-D3252937C9AE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DBAD9410-2AD7-1AC3-6257-A8A80834409D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290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7" name="object 12">
            <a:extLst>
              <a:ext uri="{FF2B5EF4-FFF2-40B4-BE49-F238E27FC236}">
                <a16:creationId xmlns:a16="http://schemas.microsoft.com/office/drawing/2014/main" id="{498C48D3-2B40-39FA-9938-40E2DAF2B666}"/>
              </a:ext>
            </a:extLst>
          </p:cNvPr>
          <p:cNvSpPr txBox="1"/>
          <p:nvPr/>
        </p:nvSpPr>
        <p:spPr>
          <a:xfrm>
            <a:off x="8350923" y="6311795"/>
            <a:ext cx="2384382" cy="429092"/>
          </a:xfrm>
          <a:prstGeom prst="rect">
            <a:avLst/>
          </a:prstGeom>
          <a:noFill/>
        </p:spPr>
        <p:txBody>
          <a:bodyPr vert="horz" wrap="square" lIns="0" tIns="79375" rIns="0" bIns="0" rtlCol="0">
            <a:spAutoFit/>
          </a:bodyPr>
          <a:lstStyle/>
          <a:p>
            <a:pPr marR="58419">
              <a:lnSpc>
                <a:spcPts val="2900"/>
              </a:lnSpc>
            </a:pPr>
            <a:r>
              <a:rPr lang="fr-FR" sz="2000" b="1" spc="85" noProof="1">
                <a:solidFill>
                  <a:srgbClr val="FFFFFF"/>
                </a:solidFill>
                <a:highlight>
                  <a:srgbClr val="AB221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[Mobilisation]</a:t>
            </a:r>
            <a:endParaRPr lang="fr-FR" sz="2000" b="1" noProof="1">
              <a:highlight>
                <a:srgbClr val="AB221C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625530D9-B73B-97C1-953A-99A96BE4D993}"/>
              </a:ext>
            </a:extLst>
          </p:cNvPr>
          <p:cNvGrpSpPr/>
          <p:nvPr/>
        </p:nvGrpSpPr>
        <p:grpSpPr>
          <a:xfrm rot="5400000">
            <a:off x="145650" y="775069"/>
            <a:ext cx="555140" cy="475358"/>
            <a:chOff x="2334728" y="8016876"/>
            <a:chExt cx="2791235" cy="2390098"/>
          </a:xfrm>
        </p:grpSpPr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FD4F54CD-6130-7458-8075-819031F76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334728" y="8016876"/>
              <a:ext cx="2791235" cy="2390098"/>
            </a:xfrm>
            <a:prstGeom prst="rect">
              <a:avLst/>
            </a:prstGeom>
          </p:spPr>
        </p:pic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4F81970C-EFDD-1D10-12ED-0F6B259B70CA}"/>
                </a:ext>
              </a:extLst>
            </p:cNvPr>
            <p:cNvSpPr/>
            <p:nvPr/>
          </p:nvSpPr>
          <p:spPr>
            <a:xfrm>
              <a:off x="2711405" y="9432993"/>
              <a:ext cx="599991" cy="599991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576D074-974F-BD46-D1D0-08694B45E3B4}"/>
                </a:ext>
              </a:extLst>
            </p:cNvPr>
            <p:cNvSpPr/>
            <p:nvPr/>
          </p:nvSpPr>
          <p:spPr>
            <a:xfrm>
              <a:off x="4313306" y="9667754"/>
              <a:ext cx="371345" cy="371345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AB221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3" name="ZoneTexte 2">
            <a:extLst>
              <a:ext uri="{FF2B5EF4-FFF2-40B4-BE49-F238E27FC236}">
                <a16:creationId xmlns:a16="http://schemas.microsoft.com/office/drawing/2014/main" id="{61F42A65-3EC5-9EB8-4549-AA54EA2ABE2A}"/>
              </a:ext>
            </a:extLst>
          </p:cNvPr>
          <p:cNvSpPr txBox="1"/>
          <p:nvPr/>
        </p:nvSpPr>
        <p:spPr>
          <a:xfrm>
            <a:off x="1803452" y="4039280"/>
            <a:ext cx="869946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NON A LA FISCALITE ENVIRONNEMENTALE PUNITIVE 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31FE10-D0FF-526A-9F29-835DFF1804A6}"/>
              </a:ext>
            </a:extLst>
          </p:cNvPr>
          <p:cNvSpPr/>
          <p:nvPr/>
        </p:nvSpPr>
        <p:spPr>
          <a:xfrm>
            <a:off x="11297674" y="6532563"/>
            <a:ext cx="648011" cy="208321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4CC0E-91B0-870D-497B-5F335A2D3EFE}"/>
              </a:ext>
            </a:extLst>
          </p:cNvPr>
          <p:cNvSpPr/>
          <p:nvPr/>
        </p:nvSpPr>
        <p:spPr>
          <a:xfrm>
            <a:off x="10557003" y="6566489"/>
            <a:ext cx="576835" cy="207268"/>
          </a:xfrm>
          <a:prstGeom prst="rect">
            <a:avLst/>
          </a:prstGeom>
          <a:solidFill>
            <a:srgbClr val="0290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8F292189-74A2-C768-87AD-88FCF5E9A57A}"/>
              </a:ext>
            </a:extLst>
          </p:cNvPr>
          <p:cNvGrpSpPr/>
          <p:nvPr/>
        </p:nvGrpSpPr>
        <p:grpSpPr>
          <a:xfrm>
            <a:off x="10594811" y="6262909"/>
            <a:ext cx="1333826" cy="542686"/>
            <a:chOff x="4627640" y="9108333"/>
            <a:chExt cx="4968325" cy="2021435"/>
          </a:xfrm>
        </p:grpSpPr>
        <p:pic>
          <p:nvPicPr>
            <p:cNvPr id="36" name="Image 35">
              <a:extLst>
                <a:ext uri="{FF2B5EF4-FFF2-40B4-BE49-F238E27FC236}">
                  <a16:creationId xmlns:a16="http://schemas.microsoft.com/office/drawing/2014/main" id="{4F4D6973-0F65-A91B-B3BC-5E8B4E50FB9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627640" y="9167991"/>
              <a:ext cx="1869202" cy="1869203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C5EB4DAB-EA06-392D-E1E1-282209FB6E2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285020" y="9108333"/>
              <a:ext cx="2310945" cy="2021435"/>
            </a:xfrm>
            <a:prstGeom prst="rect">
              <a:avLst/>
            </a:prstGeom>
          </p:spPr>
        </p:pic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D8B049FE-CC19-0EFC-4A36-A99775A48445}"/>
              </a:ext>
            </a:extLst>
          </p:cNvPr>
          <p:cNvSpPr txBox="1"/>
          <p:nvPr/>
        </p:nvSpPr>
        <p:spPr>
          <a:xfrm>
            <a:off x="8112889" y="1495281"/>
            <a:ext cx="4111255" cy="5574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lnSpc>
                <a:spcPct val="105000"/>
              </a:lnSpc>
              <a:spcAft>
                <a:spcPts val="800"/>
              </a:spcAft>
            </a:pPr>
            <a:r>
              <a:rPr lang="fr-FR" sz="30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marche sur la tête !!</a:t>
            </a:r>
            <a:endParaRPr lang="fr-FR" sz="3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1E46442C-B814-6CBF-C6B6-DAFB8BFB95DE}"/>
              </a:ext>
            </a:extLst>
          </p:cNvPr>
          <p:cNvSpPr txBox="1"/>
          <p:nvPr/>
        </p:nvSpPr>
        <p:spPr>
          <a:xfrm>
            <a:off x="1973918" y="6311795"/>
            <a:ext cx="1920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#AgriSousPression</a:t>
            </a:r>
          </a:p>
        </p:txBody>
      </p:sp>
    </p:spTree>
    <p:extLst>
      <p:ext uri="{BB962C8B-B14F-4D97-AF65-F5344CB8AC3E}">
        <p14:creationId xmlns:p14="http://schemas.microsoft.com/office/powerpoint/2010/main" val="16025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669</Words>
  <Application>Microsoft Office PowerPoint</Application>
  <PresentationFormat>Grand écran</PresentationFormat>
  <Paragraphs>89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LONGUEMAUX Blandine - FNSEA</dc:creator>
  <cp:lastModifiedBy>CHRISOSTOME Muriel</cp:lastModifiedBy>
  <cp:revision>6</cp:revision>
  <dcterms:created xsi:type="dcterms:W3CDTF">2023-11-13T13:31:22Z</dcterms:created>
  <dcterms:modified xsi:type="dcterms:W3CDTF">2023-11-14T16:26:51Z</dcterms:modified>
</cp:coreProperties>
</file>